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5.xml" ContentType="application/vnd.openxmlformats-officedocument.presentationml.notesSlide+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1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1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3.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2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2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2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5.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39.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0.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44.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45.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46.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47.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48.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4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5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5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5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56.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57.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58.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59.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60.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61.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62.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63.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64.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65.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66.xml" ContentType="application/vnd.openxmlformats-officedocument.presentationml.notesSlide+xml"/>
  <Override PartName="/ppt/tags/tag154.xml" ContentType="application/vnd.openxmlformats-officedocument.presentationml.tags+xml"/>
  <Override PartName="/ppt/notesSlides/notesSlide67.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68.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69.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7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71.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72.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notesSlides/notesSlide73.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74.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75.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notesSlides/notesSlide76.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77.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78.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7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notesSlides/notesSlide80.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81.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82.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83.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8"/>
  </p:notesMasterIdLst>
  <p:sldIdLst>
    <p:sldId id="256" r:id="rId2"/>
    <p:sldId id="385" r:id="rId3"/>
    <p:sldId id="351" r:id="rId4"/>
    <p:sldId id="350" r:id="rId5"/>
    <p:sldId id="294" r:id="rId6"/>
    <p:sldId id="297" r:id="rId7"/>
    <p:sldId id="352" r:id="rId8"/>
    <p:sldId id="298" r:id="rId9"/>
    <p:sldId id="299" r:id="rId10"/>
    <p:sldId id="359" r:id="rId11"/>
    <p:sldId id="300" r:id="rId12"/>
    <p:sldId id="305" r:id="rId13"/>
    <p:sldId id="313" r:id="rId14"/>
    <p:sldId id="290" r:id="rId15"/>
    <p:sldId id="296" r:id="rId16"/>
    <p:sldId id="353" r:id="rId17"/>
    <p:sldId id="289" r:id="rId18"/>
    <p:sldId id="317" r:id="rId19"/>
    <p:sldId id="354" r:id="rId20"/>
    <p:sldId id="321" r:id="rId21"/>
    <p:sldId id="307" r:id="rId22"/>
    <p:sldId id="318" r:id="rId23"/>
    <p:sldId id="291" r:id="rId24"/>
    <p:sldId id="322" r:id="rId25"/>
    <p:sldId id="323" r:id="rId26"/>
    <p:sldId id="355" r:id="rId27"/>
    <p:sldId id="337" r:id="rId28"/>
    <p:sldId id="324" r:id="rId29"/>
    <p:sldId id="292" r:id="rId30"/>
    <p:sldId id="295" r:id="rId31"/>
    <p:sldId id="356" r:id="rId32"/>
    <p:sldId id="357" r:id="rId33"/>
    <p:sldId id="301" r:id="rId34"/>
    <p:sldId id="306" r:id="rId35"/>
    <p:sldId id="358" r:id="rId36"/>
    <p:sldId id="360" r:id="rId37"/>
    <p:sldId id="361" r:id="rId38"/>
    <p:sldId id="293" r:id="rId39"/>
    <p:sldId id="362" r:id="rId40"/>
    <p:sldId id="363" r:id="rId41"/>
    <p:sldId id="364" r:id="rId42"/>
    <p:sldId id="365" r:id="rId43"/>
    <p:sldId id="302" r:id="rId44"/>
    <p:sldId id="366" r:id="rId45"/>
    <p:sldId id="370" r:id="rId46"/>
    <p:sldId id="367" r:id="rId47"/>
    <p:sldId id="368" r:id="rId48"/>
    <p:sldId id="369" r:id="rId49"/>
    <p:sldId id="371" r:id="rId50"/>
    <p:sldId id="308" r:id="rId51"/>
    <p:sldId id="311" r:id="rId52"/>
    <p:sldId id="310" r:id="rId53"/>
    <p:sldId id="312" r:id="rId54"/>
    <p:sldId id="372" r:id="rId55"/>
    <p:sldId id="304" r:id="rId56"/>
    <p:sldId id="373" r:id="rId57"/>
    <p:sldId id="374" r:id="rId58"/>
    <p:sldId id="309" r:id="rId59"/>
    <p:sldId id="375" r:id="rId60"/>
    <p:sldId id="376" r:id="rId61"/>
    <p:sldId id="377" r:id="rId62"/>
    <p:sldId id="378" r:id="rId63"/>
    <p:sldId id="379" r:id="rId64"/>
    <p:sldId id="288" r:id="rId65"/>
    <p:sldId id="380" r:id="rId66"/>
    <p:sldId id="387" r:id="rId67"/>
    <p:sldId id="386" r:id="rId68"/>
    <p:sldId id="388" r:id="rId69"/>
    <p:sldId id="389" r:id="rId70"/>
    <p:sldId id="390" r:id="rId71"/>
    <p:sldId id="391" r:id="rId72"/>
    <p:sldId id="399" r:id="rId73"/>
    <p:sldId id="384" r:id="rId74"/>
    <p:sldId id="406" r:id="rId75"/>
    <p:sldId id="392" r:id="rId76"/>
    <p:sldId id="394" r:id="rId77"/>
    <p:sldId id="395" r:id="rId78"/>
    <p:sldId id="397" r:id="rId79"/>
    <p:sldId id="396" r:id="rId80"/>
    <p:sldId id="398" r:id="rId81"/>
    <p:sldId id="405" r:id="rId82"/>
    <p:sldId id="400" r:id="rId83"/>
    <p:sldId id="401" r:id="rId84"/>
    <p:sldId id="402" r:id="rId85"/>
    <p:sldId id="404" r:id="rId86"/>
    <p:sldId id="403" r:id="rId87"/>
  </p:sldIdLst>
  <p:sldSz cx="12192000" cy="6858000"/>
  <p:notesSz cx="6858000" cy="9144000"/>
  <p:custDataLst>
    <p:tags r:id="rId8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AE2B"/>
    <a:srgbClr val="10594E"/>
    <a:srgbClr val="FFDA68"/>
    <a:srgbClr val="DBF9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7" autoAdjust="0"/>
    <p:restoredTop sz="97234" autoAdjust="0"/>
  </p:normalViewPr>
  <p:slideViewPr>
    <p:cSldViewPr snapToGrid="0" snapToObjects="1">
      <p:cViewPr varScale="1">
        <p:scale>
          <a:sx n="143" d="100"/>
          <a:sy n="143" d="100"/>
        </p:scale>
        <p:origin x="456" y="200"/>
      </p:cViewPr>
      <p:guideLst>
        <p:guide orient="horz" pos="2184"/>
        <p:guide pos="3840"/>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D45A17-C9CB-304D-8D90-082D458E5811}" type="datetimeFigureOut">
              <a:rPr lang="en-US" smtClean="0"/>
              <a:t>8/13/24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7650DD-0EC9-F747-945D-41EDBF2F74B4}" type="slidenum">
              <a:rPr lang="en-US" smtClean="0"/>
              <a:t>‹#›</a:t>
            </a:fld>
            <a:endParaRPr lang="en-US"/>
          </a:p>
        </p:txBody>
      </p:sp>
    </p:spTree>
    <p:extLst>
      <p:ext uri="{BB962C8B-B14F-4D97-AF65-F5344CB8AC3E}">
        <p14:creationId xmlns:p14="http://schemas.microsoft.com/office/powerpoint/2010/main" val="24569050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a:t>
            </a:fld>
            <a:endParaRPr lang="en-US"/>
          </a:p>
        </p:txBody>
      </p:sp>
    </p:spTree>
    <p:extLst>
      <p:ext uri="{BB962C8B-B14F-4D97-AF65-F5344CB8AC3E}">
        <p14:creationId xmlns:p14="http://schemas.microsoft.com/office/powerpoint/2010/main" val="176224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11</a:t>
            </a:fld>
            <a:endParaRPr lang="en-US"/>
          </a:p>
        </p:txBody>
      </p:sp>
    </p:spTree>
    <p:extLst>
      <p:ext uri="{BB962C8B-B14F-4D97-AF65-F5344CB8AC3E}">
        <p14:creationId xmlns:p14="http://schemas.microsoft.com/office/powerpoint/2010/main" val="118465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12</a:t>
            </a:fld>
            <a:endParaRPr lang="en-US"/>
          </a:p>
        </p:txBody>
      </p:sp>
    </p:spTree>
    <p:extLst>
      <p:ext uri="{BB962C8B-B14F-4D97-AF65-F5344CB8AC3E}">
        <p14:creationId xmlns:p14="http://schemas.microsoft.com/office/powerpoint/2010/main" val="1498313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13</a:t>
            </a:fld>
            <a:endParaRPr lang="en-US"/>
          </a:p>
        </p:txBody>
      </p:sp>
    </p:spTree>
    <p:extLst>
      <p:ext uri="{BB962C8B-B14F-4D97-AF65-F5344CB8AC3E}">
        <p14:creationId xmlns:p14="http://schemas.microsoft.com/office/powerpoint/2010/main" val="170860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You will be required to add comments to all the code you write in this course.</a:t>
            </a:r>
          </a:p>
          <a:p>
            <a:endParaRPr lang="en-US" baseline="0" dirty="0"/>
          </a:p>
          <a:p>
            <a:r>
              <a:rPr lang="en-US" baseline="0" dirty="0"/>
              <a:t>This allows me to see that you understand what is happening and it allows you to think about what you are doing in your code.</a:t>
            </a:r>
          </a:p>
          <a:p>
            <a:endParaRPr lang="en-US" baseline="0" dirty="0"/>
          </a:p>
          <a:p>
            <a:r>
              <a:rPr lang="en-US" baseline="0" dirty="0"/>
              <a:t>Remember, a program can be thousands of lines of code and you can forget what is happening in chunks of code unless you add comments!  Trust me, I get so mad at myself when I forget to comment code and come back to it a few weeks after I wrote it and can’t remember why I did what I did.  It’s important.</a:t>
            </a:r>
          </a:p>
        </p:txBody>
      </p:sp>
      <p:sp>
        <p:nvSpPr>
          <p:cNvPr id="4" name="Slide Number Placeholder 3"/>
          <p:cNvSpPr>
            <a:spLocks noGrp="1"/>
          </p:cNvSpPr>
          <p:nvPr>
            <p:ph type="sldNum" sz="quarter" idx="10"/>
          </p:nvPr>
        </p:nvSpPr>
        <p:spPr/>
        <p:txBody>
          <a:bodyPr/>
          <a:lstStyle/>
          <a:p>
            <a:fld id="{987650DD-0EC9-F747-945D-41EDBF2F74B4}" type="slidenum">
              <a:rPr lang="en-US" smtClean="0"/>
              <a:t>15</a:t>
            </a:fld>
            <a:endParaRPr lang="en-US"/>
          </a:p>
        </p:txBody>
      </p:sp>
    </p:spTree>
    <p:extLst>
      <p:ext uri="{BB962C8B-B14F-4D97-AF65-F5344CB8AC3E}">
        <p14:creationId xmlns:p14="http://schemas.microsoft.com/office/powerpoint/2010/main" val="1471063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You will be required to add comments to all the code you write in this course.</a:t>
            </a:r>
          </a:p>
          <a:p>
            <a:endParaRPr lang="en-US" baseline="0" dirty="0"/>
          </a:p>
          <a:p>
            <a:r>
              <a:rPr lang="en-US" baseline="0" dirty="0"/>
              <a:t>This allows me to see that you understand what is happening and it allows you to think about what you are doing in your code.</a:t>
            </a:r>
          </a:p>
          <a:p>
            <a:endParaRPr lang="en-US" baseline="0" dirty="0"/>
          </a:p>
          <a:p>
            <a:r>
              <a:rPr lang="en-US" baseline="0" dirty="0"/>
              <a:t>Remember, a program can be thousands of lines of code and you can forget what is happening in chunks of code unless you add comments!  Trust me, I get so mad at myself when I forget to comment code and come back to it a few weeks after I wrote it and can’t remember why I did what I did.  It’s important.</a:t>
            </a:r>
          </a:p>
        </p:txBody>
      </p:sp>
      <p:sp>
        <p:nvSpPr>
          <p:cNvPr id="4" name="Slide Number Placeholder 3"/>
          <p:cNvSpPr>
            <a:spLocks noGrp="1"/>
          </p:cNvSpPr>
          <p:nvPr>
            <p:ph type="sldNum" sz="quarter" idx="10"/>
          </p:nvPr>
        </p:nvSpPr>
        <p:spPr/>
        <p:txBody>
          <a:bodyPr/>
          <a:lstStyle/>
          <a:p>
            <a:fld id="{987650DD-0EC9-F747-945D-41EDBF2F74B4}" type="slidenum">
              <a:rPr lang="en-US" smtClean="0"/>
              <a:t>16</a:t>
            </a:fld>
            <a:endParaRPr lang="en-US"/>
          </a:p>
        </p:txBody>
      </p:sp>
    </p:spTree>
    <p:extLst>
      <p:ext uri="{BB962C8B-B14F-4D97-AF65-F5344CB8AC3E}">
        <p14:creationId xmlns:p14="http://schemas.microsoft.com/office/powerpoint/2010/main" val="84661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17</a:t>
            </a:fld>
            <a:endParaRPr lang="en-US"/>
          </a:p>
        </p:txBody>
      </p:sp>
    </p:spTree>
    <p:extLst>
      <p:ext uri="{BB962C8B-B14F-4D97-AF65-F5344CB8AC3E}">
        <p14:creationId xmlns:p14="http://schemas.microsoft.com/office/powerpoint/2010/main" val="613013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650DD-0EC9-F747-945D-41EDBF2F74B4}" type="slidenum">
              <a:rPr lang="en-US" smtClean="0"/>
              <a:t>18</a:t>
            </a:fld>
            <a:endParaRPr lang="en-US"/>
          </a:p>
        </p:txBody>
      </p:sp>
    </p:spTree>
    <p:extLst>
      <p:ext uri="{BB962C8B-B14F-4D97-AF65-F5344CB8AC3E}">
        <p14:creationId xmlns:p14="http://schemas.microsoft.com/office/powerpoint/2010/main" val="117317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You will be required to add comments to all the code you write in this course.</a:t>
            </a:r>
          </a:p>
          <a:p>
            <a:endParaRPr lang="en-US" baseline="0" dirty="0"/>
          </a:p>
          <a:p>
            <a:r>
              <a:rPr lang="en-US" baseline="0" dirty="0"/>
              <a:t>This allows me to see that you understand what is happening and it allows you to think about what you are doing in your code.</a:t>
            </a:r>
          </a:p>
          <a:p>
            <a:endParaRPr lang="en-US" baseline="0" dirty="0"/>
          </a:p>
          <a:p>
            <a:r>
              <a:rPr lang="en-US" baseline="0" dirty="0"/>
              <a:t>Remember, a program can be thousands of lines of code and you can forget what is happening in chunks of code unless you add comments!  Trust me, I get so mad at myself when I forget to comment code and come back to it a few weeks after I wrote it and can’t remember why I did what I did.  It’s important.</a:t>
            </a:r>
          </a:p>
        </p:txBody>
      </p:sp>
      <p:sp>
        <p:nvSpPr>
          <p:cNvPr id="4" name="Slide Number Placeholder 3"/>
          <p:cNvSpPr>
            <a:spLocks noGrp="1"/>
          </p:cNvSpPr>
          <p:nvPr>
            <p:ph type="sldNum" sz="quarter" idx="10"/>
          </p:nvPr>
        </p:nvSpPr>
        <p:spPr/>
        <p:txBody>
          <a:bodyPr/>
          <a:lstStyle/>
          <a:p>
            <a:fld id="{987650DD-0EC9-F747-945D-41EDBF2F74B4}" type="slidenum">
              <a:rPr lang="en-US" smtClean="0"/>
              <a:t>19</a:t>
            </a:fld>
            <a:endParaRPr lang="en-US"/>
          </a:p>
        </p:txBody>
      </p:sp>
    </p:spTree>
    <p:extLst>
      <p:ext uri="{BB962C8B-B14F-4D97-AF65-F5344CB8AC3E}">
        <p14:creationId xmlns:p14="http://schemas.microsoft.com/office/powerpoint/2010/main" val="1104823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20</a:t>
            </a:fld>
            <a:endParaRPr lang="en-US"/>
          </a:p>
        </p:txBody>
      </p:sp>
    </p:spTree>
    <p:extLst>
      <p:ext uri="{BB962C8B-B14F-4D97-AF65-F5344CB8AC3E}">
        <p14:creationId xmlns:p14="http://schemas.microsoft.com/office/powerpoint/2010/main" val="1962722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You will be required to add comments to all the code you write in this course.</a:t>
            </a:r>
          </a:p>
          <a:p>
            <a:endParaRPr lang="en-US" baseline="0" dirty="0"/>
          </a:p>
          <a:p>
            <a:r>
              <a:rPr lang="en-US" baseline="0" dirty="0"/>
              <a:t>This allows me to see that you understand what is happening and it allows you to think about what you are doing in your code.</a:t>
            </a:r>
          </a:p>
          <a:p>
            <a:endParaRPr lang="en-US" baseline="0" dirty="0"/>
          </a:p>
          <a:p>
            <a:r>
              <a:rPr lang="en-US" baseline="0" dirty="0"/>
              <a:t>Remember, a program can be thousands of lines of code and you can forget what is happening in chunks of code unless you add comments!  Trust me, I get so mad at myself when I forget to comment code and come back to it a few weeks after I wrote it and can’t remember why I did what I did.  It’s important.</a:t>
            </a:r>
          </a:p>
        </p:txBody>
      </p:sp>
      <p:sp>
        <p:nvSpPr>
          <p:cNvPr id="4" name="Slide Number Placeholder 3"/>
          <p:cNvSpPr>
            <a:spLocks noGrp="1"/>
          </p:cNvSpPr>
          <p:nvPr>
            <p:ph type="sldNum" sz="quarter" idx="10"/>
          </p:nvPr>
        </p:nvSpPr>
        <p:spPr/>
        <p:txBody>
          <a:bodyPr/>
          <a:lstStyle/>
          <a:p>
            <a:fld id="{987650DD-0EC9-F747-945D-41EDBF2F74B4}" type="slidenum">
              <a:rPr lang="en-US" smtClean="0"/>
              <a:t>21</a:t>
            </a:fld>
            <a:endParaRPr lang="en-US"/>
          </a:p>
        </p:txBody>
      </p:sp>
    </p:spTree>
    <p:extLst>
      <p:ext uri="{BB962C8B-B14F-4D97-AF65-F5344CB8AC3E}">
        <p14:creationId xmlns:p14="http://schemas.microsoft.com/office/powerpoint/2010/main" val="135659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a:t>
            </a:fld>
            <a:endParaRPr lang="en-US"/>
          </a:p>
        </p:txBody>
      </p:sp>
    </p:spTree>
    <p:extLst>
      <p:ext uri="{BB962C8B-B14F-4D97-AF65-F5344CB8AC3E}">
        <p14:creationId xmlns:p14="http://schemas.microsoft.com/office/powerpoint/2010/main" val="969536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22</a:t>
            </a:fld>
            <a:endParaRPr lang="en-US"/>
          </a:p>
        </p:txBody>
      </p:sp>
    </p:spTree>
    <p:extLst>
      <p:ext uri="{BB962C8B-B14F-4D97-AF65-F5344CB8AC3E}">
        <p14:creationId xmlns:p14="http://schemas.microsoft.com/office/powerpoint/2010/main" val="243212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23</a:t>
            </a:fld>
            <a:endParaRPr lang="en-US"/>
          </a:p>
        </p:txBody>
      </p:sp>
    </p:spTree>
    <p:extLst>
      <p:ext uri="{BB962C8B-B14F-4D97-AF65-F5344CB8AC3E}">
        <p14:creationId xmlns:p14="http://schemas.microsoft.com/office/powerpoint/2010/main" val="167072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24</a:t>
            </a:fld>
            <a:endParaRPr lang="en-US"/>
          </a:p>
        </p:txBody>
      </p:sp>
    </p:spTree>
    <p:extLst>
      <p:ext uri="{BB962C8B-B14F-4D97-AF65-F5344CB8AC3E}">
        <p14:creationId xmlns:p14="http://schemas.microsoft.com/office/powerpoint/2010/main" val="824700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25</a:t>
            </a:fld>
            <a:endParaRPr lang="en-US"/>
          </a:p>
        </p:txBody>
      </p:sp>
    </p:spTree>
    <p:extLst>
      <p:ext uri="{BB962C8B-B14F-4D97-AF65-F5344CB8AC3E}">
        <p14:creationId xmlns:p14="http://schemas.microsoft.com/office/powerpoint/2010/main" val="597714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26</a:t>
            </a:fld>
            <a:endParaRPr lang="en-US"/>
          </a:p>
        </p:txBody>
      </p:sp>
    </p:spTree>
    <p:extLst>
      <p:ext uri="{BB962C8B-B14F-4D97-AF65-F5344CB8AC3E}">
        <p14:creationId xmlns:p14="http://schemas.microsoft.com/office/powerpoint/2010/main" val="1420380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27</a:t>
            </a:fld>
            <a:endParaRPr lang="en-US"/>
          </a:p>
        </p:txBody>
      </p:sp>
    </p:spTree>
    <p:extLst>
      <p:ext uri="{BB962C8B-B14F-4D97-AF65-F5344CB8AC3E}">
        <p14:creationId xmlns:p14="http://schemas.microsoft.com/office/powerpoint/2010/main" val="188089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28</a:t>
            </a:fld>
            <a:endParaRPr lang="en-US"/>
          </a:p>
        </p:txBody>
      </p:sp>
    </p:spTree>
    <p:extLst>
      <p:ext uri="{BB962C8B-B14F-4D97-AF65-F5344CB8AC3E}">
        <p14:creationId xmlns:p14="http://schemas.microsoft.com/office/powerpoint/2010/main" val="1453566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29</a:t>
            </a:fld>
            <a:endParaRPr lang="en-US"/>
          </a:p>
        </p:txBody>
      </p:sp>
    </p:spTree>
    <p:extLst>
      <p:ext uri="{BB962C8B-B14F-4D97-AF65-F5344CB8AC3E}">
        <p14:creationId xmlns:p14="http://schemas.microsoft.com/office/powerpoint/2010/main" val="1293188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30</a:t>
            </a:fld>
            <a:endParaRPr lang="en-US"/>
          </a:p>
        </p:txBody>
      </p:sp>
    </p:spTree>
    <p:extLst>
      <p:ext uri="{BB962C8B-B14F-4D97-AF65-F5344CB8AC3E}">
        <p14:creationId xmlns:p14="http://schemas.microsoft.com/office/powerpoint/2010/main" val="868853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31</a:t>
            </a:fld>
            <a:endParaRPr lang="en-US"/>
          </a:p>
        </p:txBody>
      </p:sp>
    </p:spTree>
    <p:extLst>
      <p:ext uri="{BB962C8B-B14F-4D97-AF65-F5344CB8AC3E}">
        <p14:creationId xmlns:p14="http://schemas.microsoft.com/office/powerpoint/2010/main" val="135131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a:t>
            </a:fld>
            <a:endParaRPr lang="en-US"/>
          </a:p>
        </p:txBody>
      </p:sp>
    </p:spTree>
    <p:extLst>
      <p:ext uri="{BB962C8B-B14F-4D97-AF65-F5344CB8AC3E}">
        <p14:creationId xmlns:p14="http://schemas.microsoft.com/office/powerpoint/2010/main" val="3634685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32</a:t>
            </a:fld>
            <a:endParaRPr lang="en-US"/>
          </a:p>
        </p:txBody>
      </p:sp>
    </p:spTree>
    <p:extLst>
      <p:ext uri="{BB962C8B-B14F-4D97-AF65-F5344CB8AC3E}">
        <p14:creationId xmlns:p14="http://schemas.microsoft.com/office/powerpoint/2010/main" val="1857311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33</a:t>
            </a:fld>
            <a:endParaRPr lang="en-US"/>
          </a:p>
        </p:txBody>
      </p:sp>
    </p:spTree>
    <p:extLst>
      <p:ext uri="{BB962C8B-B14F-4D97-AF65-F5344CB8AC3E}">
        <p14:creationId xmlns:p14="http://schemas.microsoft.com/office/powerpoint/2010/main" val="358035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34</a:t>
            </a:fld>
            <a:endParaRPr lang="en-US"/>
          </a:p>
        </p:txBody>
      </p:sp>
    </p:spTree>
    <p:extLst>
      <p:ext uri="{BB962C8B-B14F-4D97-AF65-F5344CB8AC3E}">
        <p14:creationId xmlns:p14="http://schemas.microsoft.com/office/powerpoint/2010/main" val="257506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35</a:t>
            </a:fld>
            <a:endParaRPr lang="en-US"/>
          </a:p>
        </p:txBody>
      </p:sp>
    </p:spTree>
    <p:extLst>
      <p:ext uri="{BB962C8B-B14F-4D97-AF65-F5344CB8AC3E}">
        <p14:creationId xmlns:p14="http://schemas.microsoft.com/office/powerpoint/2010/main" val="1338025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36</a:t>
            </a:fld>
            <a:endParaRPr lang="en-US"/>
          </a:p>
        </p:txBody>
      </p:sp>
    </p:spTree>
    <p:extLst>
      <p:ext uri="{BB962C8B-B14F-4D97-AF65-F5344CB8AC3E}">
        <p14:creationId xmlns:p14="http://schemas.microsoft.com/office/powerpoint/2010/main" val="613013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37</a:t>
            </a:fld>
            <a:endParaRPr lang="en-US"/>
          </a:p>
        </p:txBody>
      </p:sp>
    </p:spTree>
    <p:extLst>
      <p:ext uri="{BB962C8B-B14F-4D97-AF65-F5344CB8AC3E}">
        <p14:creationId xmlns:p14="http://schemas.microsoft.com/office/powerpoint/2010/main" val="519511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38</a:t>
            </a:fld>
            <a:endParaRPr lang="en-US"/>
          </a:p>
        </p:txBody>
      </p:sp>
    </p:spTree>
    <p:extLst>
      <p:ext uri="{BB962C8B-B14F-4D97-AF65-F5344CB8AC3E}">
        <p14:creationId xmlns:p14="http://schemas.microsoft.com/office/powerpoint/2010/main" val="2138962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39</a:t>
            </a:fld>
            <a:endParaRPr lang="en-US"/>
          </a:p>
        </p:txBody>
      </p:sp>
    </p:spTree>
    <p:extLst>
      <p:ext uri="{BB962C8B-B14F-4D97-AF65-F5344CB8AC3E}">
        <p14:creationId xmlns:p14="http://schemas.microsoft.com/office/powerpoint/2010/main" val="795230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40</a:t>
            </a:fld>
            <a:endParaRPr lang="en-US"/>
          </a:p>
        </p:txBody>
      </p:sp>
    </p:spTree>
    <p:extLst>
      <p:ext uri="{BB962C8B-B14F-4D97-AF65-F5344CB8AC3E}">
        <p14:creationId xmlns:p14="http://schemas.microsoft.com/office/powerpoint/2010/main" val="665810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41</a:t>
            </a:fld>
            <a:endParaRPr lang="en-US"/>
          </a:p>
        </p:txBody>
      </p:sp>
    </p:spTree>
    <p:extLst>
      <p:ext uri="{BB962C8B-B14F-4D97-AF65-F5344CB8AC3E}">
        <p14:creationId xmlns:p14="http://schemas.microsoft.com/office/powerpoint/2010/main" val="82796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a:t>
            </a:fld>
            <a:endParaRPr lang="en-US"/>
          </a:p>
        </p:txBody>
      </p:sp>
    </p:spTree>
    <p:extLst>
      <p:ext uri="{BB962C8B-B14F-4D97-AF65-F5344CB8AC3E}">
        <p14:creationId xmlns:p14="http://schemas.microsoft.com/office/powerpoint/2010/main" val="17912292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42</a:t>
            </a:fld>
            <a:endParaRPr lang="en-US"/>
          </a:p>
        </p:txBody>
      </p:sp>
    </p:spTree>
    <p:extLst>
      <p:ext uri="{BB962C8B-B14F-4D97-AF65-F5344CB8AC3E}">
        <p14:creationId xmlns:p14="http://schemas.microsoft.com/office/powerpoint/2010/main" val="9273159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43</a:t>
            </a:fld>
            <a:endParaRPr lang="en-US"/>
          </a:p>
        </p:txBody>
      </p:sp>
    </p:spTree>
    <p:extLst>
      <p:ext uri="{BB962C8B-B14F-4D97-AF65-F5344CB8AC3E}">
        <p14:creationId xmlns:p14="http://schemas.microsoft.com/office/powerpoint/2010/main" val="1157419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44</a:t>
            </a:fld>
            <a:endParaRPr lang="en-US"/>
          </a:p>
        </p:txBody>
      </p:sp>
    </p:spTree>
    <p:extLst>
      <p:ext uri="{BB962C8B-B14F-4D97-AF65-F5344CB8AC3E}">
        <p14:creationId xmlns:p14="http://schemas.microsoft.com/office/powerpoint/2010/main" val="1218500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45</a:t>
            </a:fld>
            <a:endParaRPr lang="en-US"/>
          </a:p>
        </p:txBody>
      </p:sp>
    </p:spTree>
    <p:extLst>
      <p:ext uri="{BB962C8B-B14F-4D97-AF65-F5344CB8AC3E}">
        <p14:creationId xmlns:p14="http://schemas.microsoft.com/office/powerpoint/2010/main" val="1326634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46</a:t>
            </a:fld>
            <a:endParaRPr lang="en-US"/>
          </a:p>
        </p:txBody>
      </p:sp>
    </p:spTree>
    <p:extLst>
      <p:ext uri="{BB962C8B-B14F-4D97-AF65-F5344CB8AC3E}">
        <p14:creationId xmlns:p14="http://schemas.microsoft.com/office/powerpoint/2010/main" val="1326634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47</a:t>
            </a:fld>
            <a:endParaRPr lang="en-US"/>
          </a:p>
        </p:txBody>
      </p:sp>
    </p:spTree>
    <p:extLst>
      <p:ext uri="{BB962C8B-B14F-4D97-AF65-F5344CB8AC3E}">
        <p14:creationId xmlns:p14="http://schemas.microsoft.com/office/powerpoint/2010/main" val="11723907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48</a:t>
            </a:fld>
            <a:endParaRPr lang="en-US"/>
          </a:p>
        </p:txBody>
      </p:sp>
    </p:spTree>
    <p:extLst>
      <p:ext uri="{BB962C8B-B14F-4D97-AF65-F5344CB8AC3E}">
        <p14:creationId xmlns:p14="http://schemas.microsoft.com/office/powerpoint/2010/main" val="691059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49</a:t>
            </a:fld>
            <a:endParaRPr lang="en-US"/>
          </a:p>
        </p:txBody>
      </p:sp>
    </p:spTree>
    <p:extLst>
      <p:ext uri="{BB962C8B-B14F-4D97-AF65-F5344CB8AC3E}">
        <p14:creationId xmlns:p14="http://schemas.microsoft.com/office/powerpoint/2010/main" val="1076683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50</a:t>
            </a:fld>
            <a:endParaRPr lang="en-US"/>
          </a:p>
        </p:txBody>
      </p:sp>
    </p:spTree>
    <p:extLst>
      <p:ext uri="{BB962C8B-B14F-4D97-AF65-F5344CB8AC3E}">
        <p14:creationId xmlns:p14="http://schemas.microsoft.com/office/powerpoint/2010/main" val="2111169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51</a:t>
            </a:fld>
            <a:endParaRPr lang="en-US"/>
          </a:p>
        </p:txBody>
      </p:sp>
    </p:spTree>
    <p:extLst>
      <p:ext uri="{BB962C8B-B14F-4D97-AF65-F5344CB8AC3E}">
        <p14:creationId xmlns:p14="http://schemas.microsoft.com/office/powerpoint/2010/main" val="997428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a:t>
            </a:fld>
            <a:endParaRPr lang="en-US"/>
          </a:p>
        </p:txBody>
      </p:sp>
    </p:spTree>
    <p:extLst>
      <p:ext uri="{BB962C8B-B14F-4D97-AF65-F5344CB8AC3E}">
        <p14:creationId xmlns:p14="http://schemas.microsoft.com/office/powerpoint/2010/main" val="6289560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52</a:t>
            </a:fld>
            <a:endParaRPr lang="en-US"/>
          </a:p>
        </p:txBody>
      </p:sp>
    </p:spTree>
    <p:extLst>
      <p:ext uri="{BB962C8B-B14F-4D97-AF65-F5344CB8AC3E}">
        <p14:creationId xmlns:p14="http://schemas.microsoft.com/office/powerpoint/2010/main" val="1072830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53</a:t>
            </a:fld>
            <a:endParaRPr lang="en-US"/>
          </a:p>
        </p:txBody>
      </p:sp>
    </p:spTree>
    <p:extLst>
      <p:ext uri="{BB962C8B-B14F-4D97-AF65-F5344CB8AC3E}">
        <p14:creationId xmlns:p14="http://schemas.microsoft.com/office/powerpoint/2010/main" val="285511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54</a:t>
            </a:fld>
            <a:endParaRPr lang="en-US"/>
          </a:p>
        </p:txBody>
      </p:sp>
    </p:spTree>
    <p:extLst>
      <p:ext uri="{BB962C8B-B14F-4D97-AF65-F5344CB8AC3E}">
        <p14:creationId xmlns:p14="http://schemas.microsoft.com/office/powerpoint/2010/main" val="1219007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55</a:t>
            </a:fld>
            <a:endParaRPr lang="en-US"/>
          </a:p>
        </p:txBody>
      </p:sp>
    </p:spTree>
    <p:extLst>
      <p:ext uri="{BB962C8B-B14F-4D97-AF65-F5344CB8AC3E}">
        <p14:creationId xmlns:p14="http://schemas.microsoft.com/office/powerpoint/2010/main" val="937663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56</a:t>
            </a:fld>
            <a:endParaRPr lang="en-US"/>
          </a:p>
        </p:txBody>
      </p:sp>
    </p:spTree>
    <p:extLst>
      <p:ext uri="{BB962C8B-B14F-4D97-AF65-F5344CB8AC3E}">
        <p14:creationId xmlns:p14="http://schemas.microsoft.com/office/powerpoint/2010/main" val="412530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57</a:t>
            </a:fld>
            <a:endParaRPr lang="en-US"/>
          </a:p>
        </p:txBody>
      </p:sp>
    </p:spTree>
    <p:extLst>
      <p:ext uri="{BB962C8B-B14F-4D97-AF65-F5344CB8AC3E}">
        <p14:creationId xmlns:p14="http://schemas.microsoft.com/office/powerpoint/2010/main" val="1673123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58</a:t>
            </a:fld>
            <a:endParaRPr lang="en-US"/>
          </a:p>
        </p:txBody>
      </p:sp>
    </p:spTree>
    <p:extLst>
      <p:ext uri="{BB962C8B-B14F-4D97-AF65-F5344CB8AC3E}">
        <p14:creationId xmlns:p14="http://schemas.microsoft.com/office/powerpoint/2010/main" val="1275616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59</a:t>
            </a:fld>
            <a:endParaRPr lang="en-US"/>
          </a:p>
        </p:txBody>
      </p:sp>
    </p:spTree>
    <p:extLst>
      <p:ext uri="{BB962C8B-B14F-4D97-AF65-F5344CB8AC3E}">
        <p14:creationId xmlns:p14="http://schemas.microsoft.com/office/powerpoint/2010/main" val="20968485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Chapter 11 - Data Structures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Learn to Program with Python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Reading a Comma-Separated Value (.csv) File</a:t>
            </a: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87650DD-0EC9-F747-945D-41EDBF2F74B4}" type="slidenum">
              <a:rPr lang="en-US" smtClean="0"/>
              <a:t>60</a:t>
            </a:fld>
            <a:endParaRPr lang="en-US"/>
          </a:p>
        </p:txBody>
      </p:sp>
    </p:spTree>
    <p:extLst>
      <p:ext uri="{BB962C8B-B14F-4D97-AF65-F5344CB8AC3E}">
        <p14:creationId xmlns:p14="http://schemas.microsoft.com/office/powerpoint/2010/main" val="11001405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61</a:t>
            </a:fld>
            <a:endParaRPr lang="en-US"/>
          </a:p>
        </p:txBody>
      </p:sp>
    </p:spTree>
    <p:extLst>
      <p:ext uri="{BB962C8B-B14F-4D97-AF65-F5344CB8AC3E}">
        <p14:creationId xmlns:p14="http://schemas.microsoft.com/office/powerpoint/2010/main" val="67483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a:t>
            </a:fld>
            <a:endParaRPr lang="en-US"/>
          </a:p>
        </p:txBody>
      </p:sp>
    </p:spTree>
    <p:extLst>
      <p:ext uri="{BB962C8B-B14F-4D97-AF65-F5344CB8AC3E}">
        <p14:creationId xmlns:p14="http://schemas.microsoft.com/office/powerpoint/2010/main" val="34104396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62</a:t>
            </a:fld>
            <a:endParaRPr lang="en-US"/>
          </a:p>
        </p:txBody>
      </p:sp>
    </p:spTree>
    <p:extLst>
      <p:ext uri="{BB962C8B-B14F-4D97-AF65-F5344CB8AC3E}">
        <p14:creationId xmlns:p14="http://schemas.microsoft.com/office/powerpoint/2010/main" val="3450903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63</a:t>
            </a:fld>
            <a:endParaRPr lang="en-US"/>
          </a:p>
        </p:txBody>
      </p:sp>
    </p:spTree>
    <p:extLst>
      <p:ext uri="{BB962C8B-B14F-4D97-AF65-F5344CB8AC3E}">
        <p14:creationId xmlns:p14="http://schemas.microsoft.com/office/powerpoint/2010/main" val="18518825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650DD-0EC9-F747-945D-41EDBF2F74B4}" type="slidenum">
              <a:rPr lang="en-US" smtClean="0"/>
              <a:t>64</a:t>
            </a:fld>
            <a:endParaRPr lang="en-US"/>
          </a:p>
        </p:txBody>
      </p:sp>
    </p:spTree>
    <p:extLst>
      <p:ext uri="{BB962C8B-B14F-4D97-AF65-F5344CB8AC3E}">
        <p14:creationId xmlns:p14="http://schemas.microsoft.com/office/powerpoint/2010/main" val="13694714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65</a:t>
            </a:fld>
            <a:endParaRPr lang="en-US"/>
          </a:p>
        </p:txBody>
      </p:sp>
    </p:spTree>
    <p:extLst>
      <p:ext uri="{BB962C8B-B14F-4D97-AF65-F5344CB8AC3E}">
        <p14:creationId xmlns:p14="http://schemas.microsoft.com/office/powerpoint/2010/main" val="3450903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66</a:t>
            </a:fld>
            <a:endParaRPr lang="en-US"/>
          </a:p>
        </p:txBody>
      </p:sp>
    </p:spTree>
    <p:extLst>
      <p:ext uri="{BB962C8B-B14F-4D97-AF65-F5344CB8AC3E}">
        <p14:creationId xmlns:p14="http://schemas.microsoft.com/office/powerpoint/2010/main" val="24217290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67</a:t>
            </a:fld>
            <a:endParaRPr lang="en-US"/>
          </a:p>
        </p:txBody>
      </p:sp>
    </p:spTree>
    <p:extLst>
      <p:ext uri="{BB962C8B-B14F-4D97-AF65-F5344CB8AC3E}">
        <p14:creationId xmlns:p14="http://schemas.microsoft.com/office/powerpoint/2010/main" val="3867109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68</a:t>
            </a:fld>
            <a:endParaRPr lang="en-US"/>
          </a:p>
        </p:txBody>
      </p:sp>
    </p:spTree>
    <p:extLst>
      <p:ext uri="{BB962C8B-B14F-4D97-AF65-F5344CB8AC3E}">
        <p14:creationId xmlns:p14="http://schemas.microsoft.com/office/powerpoint/2010/main" val="21624225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69</a:t>
            </a:fld>
            <a:endParaRPr lang="en-US"/>
          </a:p>
        </p:txBody>
      </p:sp>
    </p:spTree>
    <p:extLst>
      <p:ext uri="{BB962C8B-B14F-4D97-AF65-F5344CB8AC3E}">
        <p14:creationId xmlns:p14="http://schemas.microsoft.com/office/powerpoint/2010/main" val="1462484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70</a:t>
            </a:fld>
            <a:endParaRPr lang="en-US"/>
          </a:p>
        </p:txBody>
      </p:sp>
    </p:spTree>
    <p:extLst>
      <p:ext uri="{BB962C8B-B14F-4D97-AF65-F5344CB8AC3E}">
        <p14:creationId xmlns:p14="http://schemas.microsoft.com/office/powerpoint/2010/main" val="20957994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71</a:t>
            </a:fld>
            <a:endParaRPr lang="en-US"/>
          </a:p>
        </p:txBody>
      </p:sp>
    </p:spTree>
    <p:extLst>
      <p:ext uri="{BB962C8B-B14F-4D97-AF65-F5344CB8AC3E}">
        <p14:creationId xmlns:p14="http://schemas.microsoft.com/office/powerpoint/2010/main" val="2478644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8</a:t>
            </a:fld>
            <a:endParaRPr lang="en-US"/>
          </a:p>
        </p:txBody>
      </p:sp>
    </p:spTree>
    <p:extLst>
      <p:ext uri="{BB962C8B-B14F-4D97-AF65-F5344CB8AC3E}">
        <p14:creationId xmlns:p14="http://schemas.microsoft.com/office/powerpoint/2010/main" val="2447554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72</a:t>
            </a:fld>
            <a:endParaRPr lang="en-US"/>
          </a:p>
        </p:txBody>
      </p:sp>
    </p:spTree>
    <p:extLst>
      <p:ext uri="{BB962C8B-B14F-4D97-AF65-F5344CB8AC3E}">
        <p14:creationId xmlns:p14="http://schemas.microsoft.com/office/powerpoint/2010/main" val="18479520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73</a:t>
            </a:fld>
            <a:endParaRPr lang="en-US"/>
          </a:p>
        </p:txBody>
      </p:sp>
    </p:spTree>
    <p:extLst>
      <p:ext uri="{BB962C8B-B14F-4D97-AF65-F5344CB8AC3E}">
        <p14:creationId xmlns:p14="http://schemas.microsoft.com/office/powerpoint/2010/main" val="952468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74</a:t>
            </a:fld>
            <a:endParaRPr lang="en-US"/>
          </a:p>
        </p:txBody>
      </p:sp>
    </p:spTree>
    <p:extLst>
      <p:ext uri="{BB962C8B-B14F-4D97-AF65-F5344CB8AC3E}">
        <p14:creationId xmlns:p14="http://schemas.microsoft.com/office/powerpoint/2010/main" val="3872083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75</a:t>
            </a:fld>
            <a:endParaRPr lang="en-US"/>
          </a:p>
        </p:txBody>
      </p:sp>
    </p:spTree>
    <p:extLst>
      <p:ext uri="{BB962C8B-B14F-4D97-AF65-F5344CB8AC3E}">
        <p14:creationId xmlns:p14="http://schemas.microsoft.com/office/powerpoint/2010/main" val="26884479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76</a:t>
            </a:fld>
            <a:endParaRPr lang="en-US"/>
          </a:p>
        </p:txBody>
      </p:sp>
    </p:spTree>
    <p:extLst>
      <p:ext uri="{BB962C8B-B14F-4D97-AF65-F5344CB8AC3E}">
        <p14:creationId xmlns:p14="http://schemas.microsoft.com/office/powerpoint/2010/main" val="4262075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77</a:t>
            </a:fld>
            <a:endParaRPr lang="en-US"/>
          </a:p>
        </p:txBody>
      </p:sp>
    </p:spTree>
    <p:extLst>
      <p:ext uri="{BB962C8B-B14F-4D97-AF65-F5344CB8AC3E}">
        <p14:creationId xmlns:p14="http://schemas.microsoft.com/office/powerpoint/2010/main" val="9745990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78</a:t>
            </a:fld>
            <a:endParaRPr lang="en-US"/>
          </a:p>
        </p:txBody>
      </p:sp>
    </p:spTree>
    <p:extLst>
      <p:ext uri="{BB962C8B-B14F-4D97-AF65-F5344CB8AC3E}">
        <p14:creationId xmlns:p14="http://schemas.microsoft.com/office/powerpoint/2010/main" val="9269958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79</a:t>
            </a:fld>
            <a:endParaRPr lang="en-US"/>
          </a:p>
        </p:txBody>
      </p:sp>
    </p:spTree>
    <p:extLst>
      <p:ext uri="{BB962C8B-B14F-4D97-AF65-F5344CB8AC3E}">
        <p14:creationId xmlns:p14="http://schemas.microsoft.com/office/powerpoint/2010/main" val="21313110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80</a:t>
            </a:fld>
            <a:endParaRPr lang="en-US"/>
          </a:p>
        </p:txBody>
      </p:sp>
    </p:spTree>
    <p:extLst>
      <p:ext uri="{BB962C8B-B14F-4D97-AF65-F5344CB8AC3E}">
        <p14:creationId xmlns:p14="http://schemas.microsoft.com/office/powerpoint/2010/main" val="7412380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81</a:t>
            </a:fld>
            <a:endParaRPr lang="en-US"/>
          </a:p>
        </p:txBody>
      </p:sp>
    </p:spTree>
    <p:extLst>
      <p:ext uri="{BB962C8B-B14F-4D97-AF65-F5344CB8AC3E}">
        <p14:creationId xmlns:p14="http://schemas.microsoft.com/office/powerpoint/2010/main" val="175440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9</a:t>
            </a:fld>
            <a:endParaRPr lang="en-US"/>
          </a:p>
        </p:txBody>
      </p:sp>
    </p:spTree>
    <p:extLst>
      <p:ext uri="{BB962C8B-B14F-4D97-AF65-F5344CB8AC3E}">
        <p14:creationId xmlns:p14="http://schemas.microsoft.com/office/powerpoint/2010/main" val="5369101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82</a:t>
            </a:fld>
            <a:endParaRPr lang="en-US"/>
          </a:p>
        </p:txBody>
      </p:sp>
    </p:spTree>
    <p:extLst>
      <p:ext uri="{BB962C8B-B14F-4D97-AF65-F5344CB8AC3E}">
        <p14:creationId xmlns:p14="http://schemas.microsoft.com/office/powerpoint/2010/main" val="42304083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83</a:t>
            </a:fld>
            <a:endParaRPr lang="en-US"/>
          </a:p>
        </p:txBody>
      </p:sp>
    </p:spTree>
    <p:extLst>
      <p:ext uri="{BB962C8B-B14F-4D97-AF65-F5344CB8AC3E}">
        <p14:creationId xmlns:p14="http://schemas.microsoft.com/office/powerpoint/2010/main" val="31221550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84</a:t>
            </a:fld>
            <a:endParaRPr lang="en-US"/>
          </a:p>
        </p:txBody>
      </p:sp>
    </p:spTree>
    <p:extLst>
      <p:ext uri="{BB962C8B-B14F-4D97-AF65-F5344CB8AC3E}">
        <p14:creationId xmlns:p14="http://schemas.microsoft.com/office/powerpoint/2010/main" val="29251891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85</a:t>
            </a:fld>
            <a:endParaRPr lang="en-US"/>
          </a:p>
        </p:txBody>
      </p:sp>
    </p:spTree>
    <p:extLst>
      <p:ext uri="{BB962C8B-B14F-4D97-AF65-F5344CB8AC3E}">
        <p14:creationId xmlns:p14="http://schemas.microsoft.com/office/powerpoint/2010/main" val="19805862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86</a:t>
            </a:fld>
            <a:endParaRPr lang="en-US"/>
          </a:p>
        </p:txBody>
      </p:sp>
    </p:spTree>
    <p:extLst>
      <p:ext uri="{BB962C8B-B14F-4D97-AF65-F5344CB8AC3E}">
        <p14:creationId xmlns:p14="http://schemas.microsoft.com/office/powerpoint/2010/main" val="233190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10</a:t>
            </a:fld>
            <a:endParaRPr lang="en-US"/>
          </a:p>
        </p:txBody>
      </p:sp>
    </p:spTree>
    <p:extLst>
      <p:ext uri="{BB962C8B-B14F-4D97-AF65-F5344CB8AC3E}">
        <p14:creationId xmlns:p14="http://schemas.microsoft.com/office/powerpoint/2010/main" val="1326634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30"/>
            <a:ext cx="10363200" cy="1470025"/>
          </a:xfrm>
          <a:prstGeom prst="rect">
            <a:avLst/>
          </a:prstGeom>
        </p:spPr>
        <p:txBody>
          <a:bodyPr/>
          <a:lstStyle>
            <a:lvl1pPr>
              <a:defRPr>
                <a:latin typeface="+mn-lt"/>
              </a:defRPr>
            </a:lvl1pPr>
          </a:lstStyle>
          <a:p>
            <a:r>
              <a:rPr lang="en-US"/>
              <a:t>Click to edit Master title style</a:t>
            </a:r>
            <a:endParaRPr lang="en-US" dirty="0"/>
          </a:p>
        </p:txBody>
      </p:sp>
      <p:sp>
        <p:nvSpPr>
          <p:cNvPr id="3" name="Subtitle 2"/>
          <p:cNvSpPr>
            <a:spLocks noGrp="1"/>
          </p:cNvSpPr>
          <p:nvPr>
            <p:ph type="subTitle" idx="1"/>
            <p:custDataLst>
              <p:tags r:id="rId2"/>
            </p:custDataLst>
          </p:nvPr>
        </p:nvSpPr>
        <p:spPr>
          <a:xfrm>
            <a:off x="1828800" y="3886200"/>
            <a:ext cx="8534400" cy="712114"/>
          </a:xfrm>
          <a:prstGeom prst="rect">
            <a:avLst/>
          </a:prstGeom>
        </p:spPr>
        <p:txBody>
          <a:bodyPr/>
          <a:lstStyle>
            <a:lvl1pPr marL="0" indent="0" algn="ctr">
              <a:buNone/>
              <a:defRPr>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172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600205"/>
            <a:ext cx="10972800" cy="4525963"/>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088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a:prstGeom prst="rect">
            <a:avLst/>
          </a:prstGeom>
        </p:spPr>
        <p:txBody>
          <a:bodyPr vert="eaVert"/>
          <a:lstStyle>
            <a:lvl1pPr>
              <a:defRPr>
                <a:latin typeface="+mn-lt"/>
              </a:defRPr>
            </a:lvl1pPr>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97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09600" y="74047"/>
            <a:ext cx="10972800" cy="819023"/>
          </a:xfrm>
          <a:prstGeom prst="rect">
            <a:avLst/>
          </a:prstGeom>
        </p:spPr>
        <p:txBody>
          <a:bodyPr/>
          <a:lstStyle>
            <a:lvl1pPr algn="l">
              <a:defRPr>
                <a:solidFill>
                  <a:schemeClr val="tx1"/>
                </a:solidFill>
                <a:latin typeface="+mn-lt"/>
              </a:defRPr>
            </a:lvl1pPr>
          </a:lstStyle>
          <a:p>
            <a:r>
              <a:rPr lang="en-US"/>
              <a:t>Click to edit Master title style</a:t>
            </a:r>
            <a:endParaRPr lang="en-US" dirty="0"/>
          </a:p>
        </p:txBody>
      </p:sp>
      <p:sp>
        <p:nvSpPr>
          <p:cNvPr id="3" name="Content Placeholder 2"/>
          <p:cNvSpPr>
            <a:spLocks noGrp="1"/>
          </p:cNvSpPr>
          <p:nvPr>
            <p:ph idx="1"/>
            <p:custDataLst>
              <p:tags r:id="rId2"/>
            </p:custDataLst>
          </p:nvPr>
        </p:nvSpPr>
        <p:spPr>
          <a:xfrm>
            <a:off x="609600" y="982134"/>
            <a:ext cx="10972800" cy="4770730"/>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685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a:prstGeom prst="rect">
            <a:avLst/>
          </a:prstGeom>
        </p:spPr>
        <p:txBody>
          <a:bodyPr anchor="t"/>
          <a:lstStyle>
            <a:lvl1pPr algn="l">
              <a:defRPr sz="4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043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5"/>
            <a:ext cx="5384800" cy="4525963"/>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5"/>
            <a:ext cx="5384800" cy="4525963"/>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49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a:prstGeom prst="rect">
            <a:avLst/>
          </a:prstGeo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31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80392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520877"/>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2000" b="1">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4766733" y="273055"/>
            <a:ext cx="6815667" cy="5853113"/>
          </a:xfrm>
          <a:prstGeom prst="rect">
            <a:avLst/>
          </a:prstGeo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93040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38669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blue text on a black background&#10;&#10;Description automatically generated">
            <a:extLst>
              <a:ext uri="{FF2B5EF4-FFF2-40B4-BE49-F238E27FC236}">
                <a16:creationId xmlns:a16="http://schemas.microsoft.com/office/drawing/2014/main" id="{366CD230-0FC2-A6FD-3ABB-7D5313C40CE7}"/>
              </a:ext>
            </a:extLst>
          </p:cNvPr>
          <p:cNvPicPr>
            <a:picLocks noChangeAspect="1"/>
          </p:cNvPicPr>
          <p:nvPr/>
        </p:nvPicPr>
        <p:blipFill>
          <a:blip r:embed="rId13"/>
          <a:stretch>
            <a:fillRect/>
          </a:stretch>
        </p:blipFill>
        <p:spPr>
          <a:xfrm>
            <a:off x="8441635" y="6223005"/>
            <a:ext cx="3581018" cy="565424"/>
          </a:xfrm>
          <a:prstGeom prst="rect">
            <a:avLst/>
          </a:prstGeom>
        </p:spPr>
      </p:pic>
    </p:spTree>
    <p:extLst>
      <p:ext uri="{BB962C8B-B14F-4D97-AF65-F5344CB8AC3E}">
        <p14:creationId xmlns:p14="http://schemas.microsoft.com/office/powerpoint/2010/main" val="4026620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9.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0.png"/><Relationship Id="rId5" Type="http://schemas.openxmlformats.org/officeDocument/2006/relationships/hyperlink" Target="https://towardsdatascience.com/pseudocode-101-an-introduction-to-writing-good-pseudocode-1331cb855be7" TargetMode="External"/><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tags" Target="../tags/tag32.xml"/><Relationship Id="rId7" Type="http://schemas.openxmlformats.org/officeDocument/2006/relationships/hyperlink" Target="https://www.python.org/about/success/" TargetMode="Externa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hyperlink" Target="https://en.wikipedia.org/wiki/List_of_programming_languages_by_type" TargetMode="Externa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22.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hyperlink" Target="https://www.python.org/dev/peps/pep-0008/" TargetMode="Externa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tags" Target="../tags/tag38.xml"/><Relationship Id="rId7" Type="http://schemas.openxmlformats.org/officeDocument/2006/relationships/notesSlide" Target="../notesSlides/notesSlide1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2.xml"/><Relationship Id="rId11" Type="http://schemas.openxmlformats.org/officeDocument/2006/relationships/hyperlink" Target="https://giphy.com/gifs/mememe-ememe-memememmeme-Q0OqU2N1MN3KU" TargetMode="External"/><Relationship Id="rId5" Type="http://schemas.openxmlformats.org/officeDocument/2006/relationships/tags" Target="../tags/tag40.xml"/><Relationship Id="rId10" Type="http://schemas.openxmlformats.org/officeDocument/2006/relationships/image" Target="../media/image24.gif"/><Relationship Id="rId4" Type="http://schemas.openxmlformats.org/officeDocument/2006/relationships/tags" Target="../tags/tag39.xml"/><Relationship Id="rId9" Type="http://schemas.openxmlformats.org/officeDocument/2006/relationships/hyperlink" Target="https://giphy.com/gifs/HannahWitton-hannah-witton-POhImPUEBl6bR2EIW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5.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26.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2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7.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28.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hyperlink" Target="https://giphy.com/gifs/rodneydangerfield-thinking-math-rodney-gEvab1ilmJjA82FaSV" TargetMode="Externa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30.gif"/><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hyperlink" Target="https://docs.python.org/3/library/keyword.html#module-keyword" TargetMode="External"/><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32.png"/><Relationship Id="rId11" Type="http://schemas.openxmlformats.org/officeDocument/2006/relationships/hyperlink" Target="https://peps.python.org/pep-0498/" TargetMode="External"/><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notesSlide" Target="../notesSlides/notesSlide22.xml"/><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hyperlink" Target="https://docs.python.org/3/reference/compound_stmts.html#index-3" TargetMode="External"/><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hyperlink" Target="https://mydomedu-my.sharepoint.com/:u:/g/personal/tbowman_dom_edu/EVMC74SuZtxGh_Bo7zhhgxoBrKt-bGtFUeoVlmB8XEotiA?e=E7faCu" TargetMode="External"/><Relationship Id="rId5" Type="http://schemas.openxmlformats.org/officeDocument/2006/relationships/image" Target="../media/image37.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hyperlink" Target="https://giphy.com/gifs/aI7Ret2L4hnMI" TargetMode="External"/><Relationship Id="rId5" Type="http://schemas.openxmlformats.org/officeDocument/2006/relationships/image" Target="../media/image39.gif"/><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6" Type="http://schemas.openxmlformats.org/officeDocument/2006/relationships/hyperlink" Target="https://docs.python.org/3/library/functions.html#eval" TargetMode="External"/><Relationship Id="rId21" Type="http://schemas.openxmlformats.org/officeDocument/2006/relationships/hyperlink" Target="https://docs.python.org/3/library/functions.html#enumerate" TargetMode="External"/><Relationship Id="rId42" Type="http://schemas.openxmlformats.org/officeDocument/2006/relationships/hyperlink" Target="https://docs.python.org/3/library/functions.html#iter" TargetMode="External"/><Relationship Id="rId47" Type="http://schemas.openxmlformats.org/officeDocument/2006/relationships/hyperlink" Target="https://docs.python.org/3/library/functions.html#len" TargetMode="External"/><Relationship Id="rId63" Type="http://schemas.openxmlformats.org/officeDocument/2006/relationships/hyperlink" Target="https://docs.python.org/3/library/functions.html#reversed" TargetMode="External"/><Relationship Id="rId68" Type="http://schemas.openxmlformats.org/officeDocument/2006/relationships/hyperlink" Target="https://docs.python.org/3/library/functions.html#round" TargetMode="External"/><Relationship Id="rId2" Type="http://schemas.openxmlformats.org/officeDocument/2006/relationships/tags" Target="../tags/tag74.xml"/><Relationship Id="rId16" Type="http://schemas.openxmlformats.org/officeDocument/2006/relationships/hyperlink" Target="https://docs.python.org/3/library/functions.html#divmod" TargetMode="External"/><Relationship Id="rId29" Type="http://schemas.openxmlformats.org/officeDocument/2006/relationships/hyperlink" Target="https://docs.python.org/3/library/functions.html#func-str" TargetMode="External"/><Relationship Id="rId11" Type="http://schemas.openxmlformats.org/officeDocument/2006/relationships/hyperlink" Target="https://docs.python.org/3/library/functions.html#dir" TargetMode="External"/><Relationship Id="rId24" Type="http://schemas.openxmlformats.org/officeDocument/2006/relationships/hyperlink" Target="https://docs.python.org/3/library/functions.html#staticmethod" TargetMode="External"/><Relationship Id="rId32" Type="http://schemas.openxmlformats.org/officeDocument/2006/relationships/hyperlink" Target="https://docs.python.org/3/library/functions.html#isinstance" TargetMode="External"/><Relationship Id="rId37" Type="http://schemas.openxmlformats.org/officeDocument/2006/relationships/hyperlink" Target="https://docs.python.org/3/library/functions.html#issubclass" TargetMode="External"/><Relationship Id="rId40" Type="http://schemas.openxmlformats.org/officeDocument/2006/relationships/hyperlink" Target="https://docs.python.org/3/library/functions.html#func-bytes" TargetMode="External"/><Relationship Id="rId45" Type="http://schemas.openxmlformats.org/officeDocument/2006/relationships/hyperlink" Target="https://docs.python.org/3/library/functions.html#callable" TargetMode="External"/><Relationship Id="rId53" Type="http://schemas.openxmlformats.org/officeDocument/2006/relationships/hyperlink" Target="https://docs.python.org/3/library/functions.html#func-range" TargetMode="External"/><Relationship Id="rId58" Type="http://schemas.openxmlformats.org/officeDocument/2006/relationships/hyperlink" Target="https://docs.python.org/3/library/functions.html#repr" TargetMode="External"/><Relationship Id="rId66" Type="http://schemas.openxmlformats.org/officeDocument/2006/relationships/hyperlink" Target="https://docs.python.org/3/library/functions.html#hasattr" TargetMode="External"/><Relationship Id="rId5" Type="http://schemas.openxmlformats.org/officeDocument/2006/relationships/hyperlink" Target="https://docs.python.org/3/library/functions.html#abs" TargetMode="External"/><Relationship Id="rId61" Type="http://schemas.openxmlformats.org/officeDocument/2006/relationships/hyperlink" Target="https://docs.python.org/3/library/functions.html#globals" TargetMode="External"/><Relationship Id="rId19" Type="http://schemas.openxmlformats.org/officeDocument/2006/relationships/hyperlink" Target="https://docs.python.org/3/library/functions.html#sorted" TargetMode="External"/><Relationship Id="rId14" Type="http://schemas.openxmlformats.org/officeDocument/2006/relationships/hyperlink" Target="https://docs.python.org/3/library/functions.html#slice" TargetMode="External"/><Relationship Id="rId22" Type="http://schemas.openxmlformats.org/officeDocument/2006/relationships/hyperlink" Target="https://docs.python.org/3/library/functions.html#input" TargetMode="External"/><Relationship Id="rId27" Type="http://schemas.openxmlformats.org/officeDocument/2006/relationships/hyperlink" Target="https://docs.python.org/3/library/functions.html#int" TargetMode="External"/><Relationship Id="rId30" Type="http://schemas.openxmlformats.org/officeDocument/2006/relationships/hyperlink" Target="https://docs.python.org/3/library/functions.html#bool" TargetMode="External"/><Relationship Id="rId35" Type="http://schemas.openxmlformats.org/officeDocument/2006/relationships/hyperlink" Target="https://docs.python.org/3/library/functions.html#func-bytearray" TargetMode="External"/><Relationship Id="rId43" Type="http://schemas.openxmlformats.org/officeDocument/2006/relationships/hyperlink" Target="https://docs.python.org/3/library/functions.html#print" TargetMode="External"/><Relationship Id="rId48" Type="http://schemas.openxmlformats.org/officeDocument/2006/relationships/hyperlink" Target="https://docs.python.org/3/library/functions.html#property" TargetMode="External"/><Relationship Id="rId56" Type="http://schemas.openxmlformats.org/officeDocument/2006/relationships/hyperlink" Target="https://docs.python.org/3/library/functions.html#getattr" TargetMode="External"/><Relationship Id="rId64" Type="http://schemas.openxmlformats.org/officeDocument/2006/relationships/hyperlink" Target="https://docs.python.org/3/library/functions.html#__import__" TargetMode="External"/><Relationship Id="rId69" Type="http://schemas.openxmlformats.org/officeDocument/2006/relationships/hyperlink" Target="https://docs.python.org/3/library/functions.html#delattr" TargetMode="External"/><Relationship Id="rId8" Type="http://schemas.openxmlformats.org/officeDocument/2006/relationships/hyperlink" Target="https://docs.python.org/3/library/functions.html#min" TargetMode="External"/><Relationship Id="rId51" Type="http://schemas.openxmlformats.org/officeDocument/2006/relationships/hyperlink" Target="https://docs.python.org/3/library/functions.html#func-frozenset" TargetMode="External"/><Relationship Id="rId72" Type="http://schemas.openxmlformats.org/officeDocument/2006/relationships/hyperlink" Target="https://docs.python.org/3/library/functions.html#func-set" TargetMode="External"/><Relationship Id="rId3" Type="http://schemas.openxmlformats.org/officeDocument/2006/relationships/slideLayout" Target="../slideLayouts/slideLayout2.xml"/><Relationship Id="rId12" Type="http://schemas.openxmlformats.org/officeDocument/2006/relationships/hyperlink" Target="https://docs.python.org/3/library/functions.html#hex" TargetMode="External"/><Relationship Id="rId17" Type="http://schemas.openxmlformats.org/officeDocument/2006/relationships/hyperlink" Target="https://docs.python.org/3/library/functions.html#id" TargetMode="External"/><Relationship Id="rId25" Type="http://schemas.openxmlformats.org/officeDocument/2006/relationships/hyperlink" Target="https://docs.python.org/3/library/functions.html#bin" TargetMode="External"/><Relationship Id="rId33" Type="http://schemas.openxmlformats.org/officeDocument/2006/relationships/hyperlink" Target="https://docs.python.org/3/library/functions.html#ord" TargetMode="External"/><Relationship Id="rId38" Type="http://schemas.openxmlformats.org/officeDocument/2006/relationships/hyperlink" Target="https://docs.python.org/3/library/functions.html#pow" TargetMode="External"/><Relationship Id="rId46" Type="http://schemas.openxmlformats.org/officeDocument/2006/relationships/hyperlink" Target="https://docs.python.org/3/library/functions.html#format" TargetMode="External"/><Relationship Id="rId59" Type="http://schemas.openxmlformats.org/officeDocument/2006/relationships/hyperlink" Target="https://docs.python.org/3/library/functions.html#zip" TargetMode="External"/><Relationship Id="rId67" Type="http://schemas.openxmlformats.org/officeDocument/2006/relationships/hyperlink" Target="https://docs.python.org/3/library/functions.html#max" TargetMode="External"/><Relationship Id="rId20" Type="http://schemas.openxmlformats.org/officeDocument/2006/relationships/hyperlink" Target="https://docs.python.org/3/library/functions.html#ascii" TargetMode="External"/><Relationship Id="rId41" Type="http://schemas.openxmlformats.org/officeDocument/2006/relationships/hyperlink" Target="https://docs.python.org/3/library/functions.html#float" TargetMode="External"/><Relationship Id="rId54" Type="http://schemas.openxmlformats.org/officeDocument/2006/relationships/hyperlink" Target="https://docs.python.org/3/library/functions.html#vars" TargetMode="External"/><Relationship Id="rId62" Type="http://schemas.openxmlformats.org/officeDocument/2006/relationships/hyperlink" Target="https://docs.python.org/3/library/functions.html#map" TargetMode="External"/><Relationship Id="rId70" Type="http://schemas.openxmlformats.org/officeDocument/2006/relationships/hyperlink" Target="https://docs.python.org/3/library/functions.html#hash" TargetMode="External"/><Relationship Id="rId1" Type="http://schemas.openxmlformats.org/officeDocument/2006/relationships/tags" Target="../tags/tag73.xml"/><Relationship Id="rId6" Type="http://schemas.openxmlformats.org/officeDocument/2006/relationships/hyperlink" Target="https://docs.python.org/3/library/functions.html#func-dict" TargetMode="External"/><Relationship Id="rId15" Type="http://schemas.openxmlformats.org/officeDocument/2006/relationships/hyperlink" Target="https://docs.python.org/3/library/functions.html#any" TargetMode="External"/><Relationship Id="rId23" Type="http://schemas.openxmlformats.org/officeDocument/2006/relationships/hyperlink" Target="https://docs.python.org/3/library/functions.html#oct" TargetMode="External"/><Relationship Id="rId28" Type="http://schemas.openxmlformats.org/officeDocument/2006/relationships/hyperlink" Target="https://docs.python.org/3/library/functions.html#open" TargetMode="External"/><Relationship Id="rId36" Type="http://schemas.openxmlformats.org/officeDocument/2006/relationships/hyperlink" Target="https://docs.python.org/3/library/functions.html#filter" TargetMode="External"/><Relationship Id="rId49" Type="http://schemas.openxmlformats.org/officeDocument/2006/relationships/hyperlink" Target="https://docs.python.org/3/library/functions.html#type" TargetMode="External"/><Relationship Id="rId57" Type="http://schemas.openxmlformats.org/officeDocument/2006/relationships/hyperlink" Target="https://docs.python.org/3/library/functions.html#locals" TargetMode="External"/><Relationship Id="rId10" Type="http://schemas.openxmlformats.org/officeDocument/2006/relationships/hyperlink" Target="https://docs.python.org/3/library/functions.html#all" TargetMode="External"/><Relationship Id="rId31" Type="http://schemas.openxmlformats.org/officeDocument/2006/relationships/hyperlink" Target="https://docs.python.org/3/library/functions.html#exec" TargetMode="External"/><Relationship Id="rId44" Type="http://schemas.openxmlformats.org/officeDocument/2006/relationships/hyperlink" Target="https://docs.python.org/3/library/functions.html#func-tuple" TargetMode="External"/><Relationship Id="rId52" Type="http://schemas.openxmlformats.org/officeDocument/2006/relationships/hyperlink" Target="https://docs.python.org/3/library/functions.html#func-list" TargetMode="External"/><Relationship Id="rId60" Type="http://schemas.openxmlformats.org/officeDocument/2006/relationships/hyperlink" Target="https://docs.python.org/3/library/functions.html#compile" TargetMode="External"/><Relationship Id="rId65" Type="http://schemas.openxmlformats.org/officeDocument/2006/relationships/hyperlink" Target="https://docs.python.org/3/library/functions.html#complex" TargetMode="External"/><Relationship Id="rId73" Type="http://schemas.openxmlformats.org/officeDocument/2006/relationships/hyperlink" Target="https://docs.python.org/3/library/functions.html" TargetMode="External"/><Relationship Id="rId4" Type="http://schemas.openxmlformats.org/officeDocument/2006/relationships/notesSlide" Target="../notesSlides/notesSlide27.xml"/><Relationship Id="rId9" Type="http://schemas.openxmlformats.org/officeDocument/2006/relationships/hyperlink" Target="https://docs.python.org/3/library/functions.html#setattr" TargetMode="External"/><Relationship Id="rId13" Type="http://schemas.openxmlformats.org/officeDocument/2006/relationships/hyperlink" Target="https://docs.python.org/3/library/functions.html#-1,-1,NEXT" TargetMode="External"/><Relationship Id="rId18" Type="http://schemas.openxmlformats.org/officeDocument/2006/relationships/hyperlink" Target="https://docs.python.org/3/library/functions.html#object" TargetMode="External"/><Relationship Id="rId39" Type="http://schemas.openxmlformats.org/officeDocument/2006/relationships/hyperlink" Target="https://docs.python.org/3/library/functions.html#super" TargetMode="External"/><Relationship Id="rId34" Type="http://schemas.openxmlformats.org/officeDocument/2006/relationships/hyperlink" Target="https://docs.python.org/3/library/functions.html#sum" TargetMode="External"/><Relationship Id="rId50" Type="http://schemas.openxmlformats.org/officeDocument/2006/relationships/hyperlink" Target="https://docs.python.org/3/library/functions.html#chr" TargetMode="External"/><Relationship Id="rId55" Type="http://schemas.openxmlformats.org/officeDocument/2006/relationships/hyperlink" Target="https://docs.python.org/3/library/functions.html#classmethod" TargetMode="External"/><Relationship Id="rId7" Type="http://schemas.openxmlformats.org/officeDocument/2006/relationships/hyperlink" Target="https://docs.python.org/3/library/functions.html#help" TargetMode="External"/><Relationship Id="rId71" Type="http://schemas.openxmlformats.org/officeDocument/2006/relationships/hyperlink" Target="https://docs.python.org/3/library/functions.html#func-memoryview"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hyperlink" Target="mailto:finaid@dom.edu" TargetMode="External"/><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42.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43.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hyperlink" Target="https://www.smallsurething.com/a-quick-guide-to-nonlocal-in-python-3/" TargetMode="External"/><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6.tiff"/><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49.png"/><Relationship Id="rId4"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57.png"/><Relationship Id="rId5" Type="http://schemas.openxmlformats.org/officeDocument/2006/relationships/image" Target="../media/image56.tiff"/><Relationship Id="rId4"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61.tiff"/><Relationship Id="rId4"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4"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hyperlink" Target="https://giphy.com/gifs/panda-table-flip-e24Q8FKE2mxRS" TargetMode="Externa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9.gif"/><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hyperlink" Target="http://news.e-scribe.com/397)" TargetMode="External"/><Relationship Id="rId4"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4"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image" Target="../media/image70.png"/><Relationship Id="rId4"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 Id="rId4"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 Id="rId4"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tags" Target="../tags/tag135.xml"/><Relationship Id="rId7" Type="http://schemas.openxmlformats.org/officeDocument/2006/relationships/hyperlink" Target="https://docs.python.org/3.6/library/csv.html" TargetMode="Externa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71.png"/><Relationship Id="rId5" Type="http://schemas.openxmlformats.org/officeDocument/2006/relationships/notesSlide" Target="../notesSlides/notesSlide57.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anaconda.com/products/individual" TargetMode="External"/><Relationship Id="rId3" Type="http://schemas.openxmlformats.org/officeDocument/2006/relationships/tags" Target="../tags/tag19.xml"/><Relationship Id="rId7" Type="http://schemas.openxmlformats.org/officeDocument/2006/relationships/hyperlink" Target="https://jupyter.org/" TargetMode="External"/><Relationship Id="rId12" Type="http://schemas.openxmlformats.org/officeDocument/2006/relationships/image" Target="../media/image11.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hyperlink" Target="https://code.visualstudio.com/" TargetMode="External"/><Relationship Id="rId11" Type="http://schemas.openxmlformats.org/officeDocument/2006/relationships/hyperlink" Target="https://docs.anaconda.com/ai-navigator/getting-started-ai-navigator/" TargetMode="External"/><Relationship Id="rId5" Type="http://schemas.openxmlformats.org/officeDocument/2006/relationships/notesSlide" Target="../notesSlides/notesSlide5.xml"/><Relationship Id="rId10" Type="http://schemas.openxmlformats.org/officeDocument/2006/relationships/hyperlink" Target="https://www.anaconda.com/products/ai-navigator" TargetMode="External"/><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hyperlink" Target="https://jsonformatter.org/" TargetMode="External"/><Relationship Id="rId3" Type="http://schemas.openxmlformats.org/officeDocument/2006/relationships/slideLayout" Target="../slideLayouts/slideLayout2.xml"/><Relationship Id="rId7" Type="http://schemas.openxmlformats.org/officeDocument/2006/relationships/hyperlink" Target="https://codebeautify.org/jsonviewer" TargetMode="Externa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hyperlink" Target="https://jsonformatter.curiousconcept.com/" TargetMode="External"/><Relationship Id="rId5" Type="http://schemas.openxmlformats.org/officeDocument/2006/relationships/hyperlink" Target="https://docs.python.org/3.6/library/json.html" TargetMode="External"/><Relationship Id="rId4"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72.gif"/><Relationship Id="rId5" Type="http://schemas.openxmlformats.org/officeDocument/2006/relationships/hyperlink" Target="https://docs.python.org/3/tutorial/modules.html" TargetMode="External"/><Relationship Id="rId4"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hyperlink" Target="https://www.digitalocean.com/community/tutorials/how-to-import-modules-in-python-3" TargetMode="External"/><Relationship Id="rId4"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2.xml"/><Relationship Id="rId7" Type="http://schemas.openxmlformats.org/officeDocument/2006/relationships/hyperlink" Target="http://mikegrouchy.com/blog/2012/05/be-pythonic-__init__py.html" TargetMode="Externa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hyperlink" Target="https://www.learnpython.org/en/Modules_and_Packages" TargetMode="External"/><Relationship Id="rId5" Type="http://schemas.openxmlformats.org/officeDocument/2006/relationships/hyperlink" Target="https://www.python-course.eu/python3_packages.php" TargetMode="External"/><Relationship Id="rId4"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8" Type="http://schemas.openxmlformats.org/officeDocument/2006/relationships/hyperlink" Target="https://pandas.pydata.org/docs/user_guide/10min.html" TargetMode="External"/><Relationship Id="rId3" Type="http://schemas.openxmlformats.org/officeDocument/2006/relationships/slideLayout" Target="../slideLayouts/slideLayout1.xml"/><Relationship Id="rId7" Type="http://schemas.openxmlformats.org/officeDocument/2006/relationships/hyperlink" Target="https://numpy.org/doc/stable/user/absolute_beginners.html" TargetMode="Externa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hyperlink" Target="https://seaborn.pydata.org/tutorial.html" TargetMode="External"/><Relationship Id="rId4" Type="http://schemas.openxmlformats.org/officeDocument/2006/relationships/notesSlide" Target="../notesSlides/notesSlide62.xml"/><Relationship Id="rId9"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hyperlink" Target="https://numpy.org/doc/stable/user/absolute_beginners.html" TargetMode="External"/><Relationship Id="rId5" Type="http://schemas.openxmlformats.org/officeDocument/2006/relationships/image" Target="../media/image74.png"/><Relationship Id="rId4"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75.png"/><Relationship Id="rId4"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hyperlink" Target="https://www.geeksforgeeks.org/data-preprocessing-machine-learning-python/" TargetMode="External"/><Relationship Id="rId5" Type="http://schemas.openxmlformats.org/officeDocument/2006/relationships/image" Target="../media/image77.png"/><Relationship Id="rId4"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hyperlink" Target="https://www.kaggle.com/learn/pandas" TargetMode="External"/><Relationship Id="rId4"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hyperlink" Target="https://www.youtube.com/watch?v=zN2Hua6oII0" TargetMode="External"/><Relationship Id="rId2" Type="http://schemas.openxmlformats.org/officeDocument/2006/relationships/slideLayout" Target="../slideLayouts/slideLayout2.xml"/><Relationship Id="rId1" Type="http://schemas.openxmlformats.org/officeDocument/2006/relationships/tags" Target="../tags/tag154.xml"/><Relationship Id="rId6" Type="http://schemas.openxmlformats.org/officeDocument/2006/relationships/image" Target="../media/image75.png"/><Relationship Id="rId5" Type="http://schemas.openxmlformats.org/officeDocument/2006/relationships/hyperlink" Target="https://giphy.com/gifs/panda-angry-breaking-EPcvhM28ER9XW" TargetMode="External"/><Relationship Id="rId4" Type="http://schemas.openxmlformats.org/officeDocument/2006/relationships/image" Target="../media/image78.gif"/></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hyperlink" Target="https://www.langchain.com/langsmith" TargetMode="Externa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hyperlink" Target="https://huggingface.co/" TargetMode="External"/><Relationship Id="rId5" Type="http://schemas.openxmlformats.org/officeDocument/2006/relationships/hyperlink" Target="https://github.com/" TargetMode="External"/><Relationship Id="rId10" Type="http://schemas.openxmlformats.org/officeDocument/2006/relationships/image" Target="../media/image14.png"/><Relationship Id="rId4" Type="http://schemas.openxmlformats.org/officeDocument/2006/relationships/notesSlide" Target="../notesSlides/notesSlide6.xml"/><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0.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79.png"/><Relationship Id="rId5" Type="http://schemas.openxmlformats.org/officeDocument/2006/relationships/hyperlink" Target="https://www.youtube.com/watch?v=CLoNO-XxNXU&amp;t=1s" TargetMode="External"/><Relationship Id="rId4"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realpython.com/pandas-read-write-files/" TargetMode="Externa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81.png"/><Relationship Id="rId5" Type="http://schemas.openxmlformats.org/officeDocument/2006/relationships/hyperlink" Target="https://www.youtube.com/watch?v=fag1oWtskwU" TargetMode="External"/><Relationship Id="rId4"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realpython.com/pandas-read-write-files/" TargetMode="Externa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81.png"/><Relationship Id="rId5" Type="http://schemas.openxmlformats.org/officeDocument/2006/relationships/hyperlink" Target="https://www.youtube.com/watch?v=fag1oWtskwU" TargetMode="External"/><Relationship Id="rId4"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8" Type="http://schemas.openxmlformats.org/officeDocument/2006/relationships/hyperlink" Target="https://seaborn.pydata.org/tutorial.html" TargetMode="External"/><Relationship Id="rId3" Type="http://schemas.openxmlformats.org/officeDocument/2006/relationships/slideLayout" Target="../slideLayouts/slideLayout2.xml"/><Relationship Id="rId7" Type="http://schemas.openxmlformats.org/officeDocument/2006/relationships/hyperlink" Target="https://seaborn.pydata.org/examples/index.html" TargetMode="Externa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76.png"/><Relationship Id="rId5" Type="http://schemas.openxmlformats.org/officeDocument/2006/relationships/hyperlink" Target="https://realpython.com/python-seaborn/" TargetMode="External"/><Relationship Id="rId10" Type="http://schemas.openxmlformats.org/officeDocument/2006/relationships/hyperlink" Target="https://matplotlib.org/" TargetMode="External"/><Relationship Id="rId4" Type="http://schemas.openxmlformats.org/officeDocument/2006/relationships/notesSlide" Target="../notesSlides/notesSlide71.xml"/><Relationship Id="rId9" Type="http://schemas.openxmlformats.org/officeDocument/2006/relationships/image" Target="../media/image82.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83.png"/><Relationship Id="rId5" Type="http://schemas.openxmlformats.org/officeDocument/2006/relationships/hyperlink" Target="https://pandas.pydata.org/docs/user_guide/10min.html" TargetMode="External"/><Relationship Id="rId4"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hyperlink" Target="https://www.youtube.com/playlist?list=PLlrxD0HtieHjNnGcZ1TWzPjKYWgfXSiWG" TargetMode="External"/><Relationship Id="rId5" Type="http://schemas.openxmlformats.org/officeDocument/2006/relationships/image" Target="../media/image84.jpeg"/><Relationship Id="rId4"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8.xml"/><Relationship Id="rId1" Type="http://schemas.openxmlformats.org/officeDocument/2006/relationships/tags" Target="../tags/tag167.xml"/><Relationship Id="rId4"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image" Target="../media/image85.png"/><Relationship Id="rId4"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hyperlink" Target="https://scikit-learn.org/" TargetMode="External"/><Relationship Id="rId5" Type="http://schemas.openxmlformats.org/officeDocument/2006/relationships/image" Target="../media/image86.png"/><Relationship Id="rId4"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87.jpeg"/><Relationship Id="rId4"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colab.research.google.com/drive/16HdFVhvRq-DEmNU61Qp8YXMTA3CxUmg-?usp=sharing" TargetMode="Externa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hyperlink" Target="https://www.youtube.com/watch?v=bmmQA8A-yUA&amp;t=8137s" TargetMode="External"/><Relationship Id="rId5" Type="http://schemas.openxmlformats.org/officeDocument/2006/relationships/image" Target="../media/image88.png"/><Relationship Id="rId4"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2.xml"/><Relationship Id="rId7" Type="http://schemas.openxmlformats.org/officeDocument/2006/relationships/hyperlink" Target="https://github.com/microsoft/ML-For-Beginners/tree/main/2-Regression/1-Tools" TargetMode="Externa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hyperlink" Target="https://colab.research.google.com/drive/16HdFVhvRq-DEmNU61Qp8YXMTA3CxUmg-?usp=sharing" TargetMode="External"/><Relationship Id="rId5" Type="http://schemas.openxmlformats.org/officeDocument/2006/relationships/hyperlink" Target="https://www.youtube.com/watch?v=2xkXL5EUpS0&amp;list=PLlrxD0HtieHjNnGcZ1TWzPjKYWgfXSiWG&amp;index=7" TargetMode="External"/><Relationship Id="rId4"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8" Type="http://schemas.openxmlformats.org/officeDocument/2006/relationships/hyperlink" Target="https://www.youtube.com/watch?v=i_LwzRVP7bg" TargetMode="External"/><Relationship Id="rId3" Type="http://schemas.openxmlformats.org/officeDocument/2006/relationships/slideLayout" Target="../slideLayouts/slideLayout2.xml"/><Relationship Id="rId7" Type="http://schemas.openxmlformats.org/officeDocument/2006/relationships/hyperlink" Target="https://www.youtube.com/playlist?list=PLblh5JKOoLUICTaGLRoHQDuF_7q2GfuJF" TargetMode="Externa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hyperlink" Target="https://d2l.ai/" TargetMode="External"/><Relationship Id="rId11" Type="http://schemas.openxmlformats.org/officeDocument/2006/relationships/hyperlink" Target="https://realpython.com/" TargetMode="External"/><Relationship Id="rId5" Type="http://schemas.openxmlformats.org/officeDocument/2006/relationships/hyperlink" Target="https://towardsdatascience.com/exploratory-data-analysis-8fc1cb20fd15" TargetMode="External"/><Relationship Id="rId10" Type="http://schemas.openxmlformats.org/officeDocument/2006/relationships/hyperlink" Target="https://www.youtube.com/watch?v=V_xro1bcAuA&amp;list=WL&amp;index=22&amp;t=52s" TargetMode="External"/><Relationship Id="rId4" Type="http://schemas.openxmlformats.org/officeDocument/2006/relationships/notesSlide" Target="../notesSlides/notesSlide80.xml"/><Relationship Id="rId9" Type="http://schemas.openxmlformats.org/officeDocument/2006/relationships/hyperlink" Target="https://ckaestne.medium.com/machine-learning-in-production-book-overview-63be62393581" TargetMode="Externa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2.xml"/><Relationship Id="rId1" Type="http://schemas.openxmlformats.org/officeDocument/2006/relationships/tags" Target="../tags/tag181.xml"/><Relationship Id="rId5" Type="http://schemas.openxmlformats.org/officeDocument/2006/relationships/image" Target="../media/image90.png"/><Relationship Id="rId4"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image" Target="../media/image91.jpeg"/><Relationship Id="rId4"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image" Target="../media/image92.png"/><Relationship Id="rId4"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8" Type="http://schemas.openxmlformats.org/officeDocument/2006/relationships/hyperlink" Target="https://pytorch.org/" TargetMode="External"/><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93.png"/><Relationship Id="rId5" Type="http://schemas.openxmlformats.org/officeDocument/2006/relationships/hyperlink" Target="https://www.youtube.com/watch?v=V_xro1bcAuA&amp;list=WL&amp;index=22&amp;t=52s" TargetMode="External"/><Relationship Id="rId4"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7.xml"/><Relationship Id="rId7" Type="http://schemas.openxmlformats.org/officeDocument/2006/relationships/image" Target="../media/image1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6.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1162517" y="566423"/>
            <a:ext cx="8307238" cy="2039105"/>
          </a:xfrm>
          <a:effectLst/>
        </p:spPr>
        <p:txBody>
          <a:bodyPr>
            <a:noAutofit/>
            <a:scene3d>
              <a:camera prst="orthographicFront"/>
              <a:lightRig rig="threePt" dir="t"/>
            </a:scene3d>
            <a:sp3d prstMaterial="metal"/>
          </a:bodyPr>
          <a:lstStyle/>
          <a:p>
            <a:pPr algn="l"/>
            <a:r>
              <a:rPr lang="en-US" sz="8800" b="1" dirty="0">
                <a:ln w="15875">
                  <a:noFill/>
                </a:ln>
                <a:solidFill>
                  <a:schemeClr val="tx2">
                    <a:lumMod val="75000"/>
                  </a:schemeClr>
                </a:solidFill>
                <a:ea typeface="Consolas" charset="0"/>
                <a:cs typeface="Consolas" charset="0"/>
              </a:rPr>
              <a:t>AI &amp; LLM with</a:t>
            </a:r>
          </a:p>
        </p:txBody>
      </p:sp>
      <p:sp>
        <p:nvSpPr>
          <p:cNvPr id="16" name="Subtitle 2">
            <a:extLst>
              <a:ext uri="{FF2B5EF4-FFF2-40B4-BE49-F238E27FC236}">
                <a16:creationId xmlns:a16="http://schemas.microsoft.com/office/drawing/2014/main" id="{EA07AD12-EE64-ED4F-817D-D87F40845D2A}"/>
              </a:ext>
            </a:extLst>
          </p:cNvPr>
          <p:cNvSpPr>
            <a:spLocks noGrp="1"/>
          </p:cNvSpPr>
          <p:nvPr>
            <p:ph type="subTitle" idx="1"/>
            <p:custDataLst>
              <p:tags r:id="rId3"/>
            </p:custDataLst>
          </p:nvPr>
        </p:nvSpPr>
        <p:spPr>
          <a:xfrm>
            <a:off x="3917552" y="3702647"/>
            <a:ext cx="2846216" cy="1069848"/>
          </a:xfrm>
        </p:spPr>
        <p:txBody>
          <a:bodyPr/>
          <a:lstStyle/>
          <a:p>
            <a:pPr indent="-457200" algn="l">
              <a:spcBef>
                <a:spcPts val="0"/>
              </a:spcBef>
            </a:pPr>
            <a:r>
              <a:rPr lang="en-US" sz="2800" dirty="0">
                <a:solidFill>
                  <a:schemeClr val="tx1"/>
                </a:solidFill>
                <a:latin typeface="Cabin" pitchFamily="2" charset="77"/>
                <a:cs typeface="Calibri" panose="020F0502020204030204" pitchFamily="34" charset="0"/>
              </a:rPr>
              <a:t>Dr. Timothy D.</a:t>
            </a:r>
          </a:p>
          <a:p>
            <a:pPr indent="-457200" algn="l">
              <a:spcBef>
                <a:spcPts val="0"/>
              </a:spcBef>
            </a:pPr>
            <a:r>
              <a:rPr lang="en-US" sz="2800" dirty="0">
                <a:solidFill>
                  <a:schemeClr val="tx1"/>
                </a:solidFill>
                <a:latin typeface="Cabin" pitchFamily="2" charset="77"/>
                <a:cs typeface="Calibri" panose="020F0502020204030204" pitchFamily="34" charset="0"/>
              </a:rPr>
              <a:t>  Bowman "Dr. B"</a:t>
            </a:r>
          </a:p>
        </p:txBody>
      </p:sp>
      <p:sp>
        <p:nvSpPr>
          <p:cNvPr id="6" name="AutoShape 3"/>
          <p:cNvSpPr>
            <a:spLocks noChangeAspect="1" noChangeArrowheads="1" noTextEdit="1"/>
          </p:cNvSpPr>
          <p:nvPr>
            <p:custDataLst>
              <p:tags r:id="rId4"/>
            </p:custDataLst>
          </p:nvPr>
        </p:nvSpPr>
        <p:spPr bwMode="auto">
          <a:xfrm>
            <a:off x="3127375" y="292100"/>
            <a:ext cx="59372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7"/>
          <a:stretch>
            <a:fillRect/>
          </a:stretch>
        </p:blipFill>
        <p:spPr>
          <a:xfrm>
            <a:off x="3257661" y="1761188"/>
            <a:ext cx="4165998" cy="1234371"/>
          </a:xfrm>
          <a:prstGeom prst="rect">
            <a:avLst/>
          </a:prstGeom>
        </p:spPr>
      </p:pic>
      <p:pic>
        <p:nvPicPr>
          <p:cNvPr id="17" name="Picture 16" descr="A picture containing person, holding, mask, dark&#10;&#10;Description automatically generated">
            <a:extLst>
              <a:ext uri="{FF2B5EF4-FFF2-40B4-BE49-F238E27FC236}">
                <a16:creationId xmlns:a16="http://schemas.microsoft.com/office/drawing/2014/main" id="{2A38B6A5-AA21-5247-9249-78103D4CFCA1}"/>
              </a:ext>
            </a:extLst>
          </p:cNvPr>
          <p:cNvPicPr>
            <a:picLocks noChangeAspect="1"/>
          </p:cNvPicPr>
          <p:nvPr/>
        </p:nvPicPr>
        <p:blipFill>
          <a:blip r:embed="rId8">
            <a:grayscl/>
          </a:blip>
          <a:stretch>
            <a:fillRect/>
          </a:stretch>
        </p:blipFill>
        <p:spPr>
          <a:xfrm>
            <a:off x="2056781" y="3085732"/>
            <a:ext cx="2141188" cy="2128518"/>
          </a:xfrm>
          <a:prstGeom prst="rect">
            <a:avLst/>
          </a:prstGeom>
        </p:spPr>
      </p:pic>
      <p:sp>
        <p:nvSpPr>
          <p:cNvPr id="5" name="TextBox 4">
            <a:extLst>
              <a:ext uri="{FF2B5EF4-FFF2-40B4-BE49-F238E27FC236}">
                <a16:creationId xmlns:a16="http://schemas.microsoft.com/office/drawing/2014/main" id="{098D2F9F-D43B-9C20-A09F-12E4CF89613D}"/>
              </a:ext>
            </a:extLst>
          </p:cNvPr>
          <p:cNvSpPr txBox="1"/>
          <p:nvPr/>
        </p:nvSpPr>
        <p:spPr>
          <a:xfrm>
            <a:off x="7086267" y="3679504"/>
            <a:ext cx="3048952" cy="1938992"/>
          </a:xfrm>
          <a:prstGeom prst="rect">
            <a:avLst/>
          </a:prstGeom>
          <a:noFill/>
        </p:spPr>
        <p:txBody>
          <a:bodyPr wrap="square">
            <a:spAutoFit/>
          </a:bodyPr>
          <a:lstStyle/>
          <a:p>
            <a:pPr algn="l"/>
            <a:r>
              <a:rPr lang="en-US" sz="1200" b="0" i="0" dirty="0">
                <a:solidFill>
                  <a:srgbClr val="000000"/>
                </a:solidFill>
                <a:effectLst/>
              </a:rPr>
              <a:t>Timothy D Bowman, PhD (Tim or Dr B)</a:t>
            </a:r>
            <a:br>
              <a:rPr lang="en-US" sz="1200" b="0" i="0" dirty="0">
                <a:solidFill>
                  <a:srgbClr val="000000"/>
                </a:solidFill>
                <a:effectLst/>
              </a:rPr>
            </a:br>
            <a:r>
              <a:rPr lang="en-US" sz="1200" b="0" i="0" dirty="0">
                <a:solidFill>
                  <a:srgbClr val="000000"/>
                </a:solidFill>
                <a:effectLst/>
              </a:rPr>
              <a:t>he/him/his</a:t>
            </a:r>
          </a:p>
          <a:p>
            <a:pPr algn="l"/>
            <a:r>
              <a:rPr lang="en-US" sz="1200" b="0" i="0" dirty="0">
                <a:solidFill>
                  <a:srgbClr val="000000"/>
                </a:solidFill>
                <a:effectLst/>
              </a:rPr>
              <a:t>Associate Professor, The </a:t>
            </a:r>
            <a:r>
              <a:rPr lang="en-US" sz="1200" b="0" i="0" dirty="0" err="1">
                <a:solidFill>
                  <a:srgbClr val="000000"/>
                </a:solidFill>
                <a:effectLst/>
              </a:rPr>
              <a:t>iSchool</a:t>
            </a:r>
            <a:endParaRPr lang="en-US" sz="1200" b="0" i="0" dirty="0">
              <a:solidFill>
                <a:srgbClr val="000000"/>
              </a:solidFill>
              <a:effectLst/>
            </a:endParaRPr>
          </a:p>
          <a:p>
            <a:pPr algn="l"/>
            <a:r>
              <a:rPr lang="en-US" sz="1200" b="0" i="0" dirty="0" err="1">
                <a:solidFill>
                  <a:srgbClr val="000000"/>
                </a:solidFill>
                <a:effectLst/>
              </a:rPr>
              <a:t>tbowman@dom.edu</a:t>
            </a:r>
            <a:endParaRPr lang="en-US" sz="1200" b="0" i="0" dirty="0">
              <a:solidFill>
                <a:srgbClr val="000000"/>
              </a:solidFill>
              <a:effectLst/>
            </a:endParaRPr>
          </a:p>
          <a:p>
            <a:pPr algn="l"/>
            <a:r>
              <a:rPr lang="en-US" sz="1200" b="0" i="0" dirty="0">
                <a:solidFill>
                  <a:srgbClr val="000000"/>
                </a:solidFill>
                <a:effectLst/>
              </a:rPr>
              <a:t>Phone: (708) 524-6653</a:t>
            </a:r>
          </a:p>
          <a:p>
            <a:pPr algn="l"/>
            <a:br>
              <a:rPr lang="en-US" sz="1200" b="0" i="0" dirty="0">
                <a:solidFill>
                  <a:srgbClr val="000000"/>
                </a:solidFill>
                <a:effectLst/>
              </a:rPr>
            </a:br>
            <a:r>
              <a:rPr lang="en-US" sz="1200" b="0" i="0" dirty="0">
                <a:solidFill>
                  <a:srgbClr val="000000"/>
                </a:solidFill>
                <a:effectLst/>
              </a:rPr>
              <a:t> </a:t>
            </a:r>
          </a:p>
          <a:p>
            <a:pPr algn="l"/>
            <a:r>
              <a:rPr lang="en-US" sz="1200" b="0" i="0" dirty="0">
                <a:solidFill>
                  <a:srgbClr val="000000"/>
                </a:solidFill>
                <a:effectLst/>
              </a:rPr>
              <a:t>Office Room: Crown 324, </a:t>
            </a:r>
          </a:p>
          <a:p>
            <a:pPr algn="l"/>
            <a:r>
              <a:rPr lang="en-US" sz="1200" dirty="0">
                <a:solidFill>
                  <a:srgbClr val="000000"/>
                </a:solidFill>
              </a:rPr>
              <a:t>	           </a:t>
            </a:r>
            <a:r>
              <a:rPr lang="en-US" sz="1200" b="0" i="0" dirty="0">
                <a:solidFill>
                  <a:srgbClr val="000000"/>
                </a:solidFill>
                <a:effectLst/>
              </a:rPr>
              <a:t>7900 Division Street, </a:t>
            </a:r>
          </a:p>
          <a:p>
            <a:pPr algn="l"/>
            <a:r>
              <a:rPr lang="en-US" sz="1200" dirty="0">
                <a:solidFill>
                  <a:srgbClr val="000000"/>
                </a:solidFill>
              </a:rPr>
              <a:t>	           </a:t>
            </a:r>
            <a:r>
              <a:rPr lang="en-US" sz="1200" b="0" i="0" dirty="0">
                <a:solidFill>
                  <a:srgbClr val="000000"/>
                </a:solidFill>
                <a:effectLst/>
              </a:rPr>
              <a:t>River Forest, IL 60305</a:t>
            </a:r>
          </a:p>
        </p:txBody>
      </p:sp>
      <p:sp>
        <p:nvSpPr>
          <p:cNvPr id="8" name="TextBox 7">
            <a:extLst>
              <a:ext uri="{FF2B5EF4-FFF2-40B4-BE49-F238E27FC236}">
                <a16:creationId xmlns:a16="http://schemas.microsoft.com/office/drawing/2014/main" id="{5D828986-BE9D-E241-B039-348F92A2EE2F}"/>
              </a:ext>
            </a:extLst>
          </p:cNvPr>
          <p:cNvSpPr txBox="1"/>
          <p:nvPr/>
        </p:nvSpPr>
        <p:spPr>
          <a:xfrm>
            <a:off x="1162517" y="398492"/>
            <a:ext cx="2505238" cy="369332"/>
          </a:xfrm>
          <a:prstGeom prst="rect">
            <a:avLst/>
          </a:prstGeom>
          <a:noFill/>
        </p:spPr>
        <p:txBody>
          <a:bodyPr wrap="none" rtlCol="0">
            <a:spAutoFit/>
          </a:bodyPr>
          <a:lstStyle/>
          <a:p>
            <a:r>
              <a:rPr lang="en-US" dirty="0"/>
              <a:t>2024 Summer Workshop</a:t>
            </a:r>
          </a:p>
        </p:txBody>
      </p:sp>
      <p:pic>
        <p:nvPicPr>
          <p:cNvPr id="10" name="Picture 9" descr="A colorful logo on a black background&#10;&#10;Description automatically generated">
            <a:extLst>
              <a:ext uri="{FF2B5EF4-FFF2-40B4-BE49-F238E27FC236}">
                <a16:creationId xmlns:a16="http://schemas.microsoft.com/office/drawing/2014/main" id="{3E8CC3EE-076D-B57C-DF43-C55637D43C80}"/>
              </a:ext>
            </a:extLst>
          </p:cNvPr>
          <p:cNvPicPr>
            <a:picLocks noChangeAspect="1"/>
          </p:cNvPicPr>
          <p:nvPr/>
        </p:nvPicPr>
        <p:blipFill>
          <a:blip r:embed="rId9"/>
          <a:stretch>
            <a:fillRect/>
          </a:stretch>
        </p:blipFill>
        <p:spPr>
          <a:xfrm>
            <a:off x="8576272" y="292100"/>
            <a:ext cx="3022803" cy="2871663"/>
          </a:xfrm>
          <a:prstGeom prst="rect">
            <a:avLst/>
          </a:prstGeom>
        </p:spPr>
      </p:pic>
    </p:spTree>
    <p:custDataLst>
      <p:tags r:id="rId1"/>
    </p:custDataLst>
    <p:extLst>
      <p:ext uri="{BB962C8B-B14F-4D97-AF65-F5344CB8AC3E}">
        <p14:creationId xmlns:p14="http://schemas.microsoft.com/office/powerpoint/2010/main" val="1185454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842466" y="230920"/>
            <a:ext cx="8229600" cy="797644"/>
          </a:xfrm>
        </p:spPr>
        <p:txBody>
          <a:bodyPr>
            <a:normAutofit/>
          </a:bodyPr>
          <a:lstStyle/>
          <a:p>
            <a:pPr algn="l"/>
            <a:r>
              <a:rPr lang="en-US" b="1" dirty="0">
                <a:latin typeface="+mj-lt"/>
              </a:rPr>
              <a:t>Pseudocode</a:t>
            </a:r>
          </a:p>
        </p:txBody>
      </p:sp>
      <p:sp>
        <p:nvSpPr>
          <p:cNvPr id="3" name="Content Placeholder 2"/>
          <p:cNvSpPr>
            <a:spLocks noGrp="1"/>
          </p:cNvSpPr>
          <p:nvPr>
            <p:ph idx="1"/>
          </p:nvPr>
        </p:nvSpPr>
        <p:spPr>
          <a:xfrm>
            <a:off x="974202" y="1241833"/>
            <a:ext cx="8097864" cy="4832645"/>
          </a:xfrm>
        </p:spPr>
        <p:txBody>
          <a:bodyPr/>
          <a:lstStyle/>
          <a:p>
            <a:r>
              <a:rPr lang="en-US" sz="2400" b="1" dirty="0"/>
              <a:t>Pseudocode</a:t>
            </a:r>
            <a:r>
              <a:rPr lang="en-US" sz="2400" dirty="0"/>
              <a:t>: English-like description of an algorithm in a made-up computer language</a:t>
            </a:r>
          </a:p>
          <a:p>
            <a:pPr marL="914400" lvl="1" indent="-457200">
              <a:buFont typeface="+mj-lt"/>
              <a:buAutoNum type="arabicPeriod"/>
            </a:pPr>
            <a:r>
              <a:rPr lang="en-US" sz="2000" dirty="0"/>
              <a:t>Write up pseudocode for your program</a:t>
            </a:r>
          </a:p>
          <a:p>
            <a:pPr marL="914400" lvl="1" indent="-457200">
              <a:buFont typeface="+mj-lt"/>
              <a:buAutoNum type="arabicPeriod"/>
            </a:pPr>
            <a:r>
              <a:rPr lang="en-US" sz="2000" dirty="0"/>
              <a:t>Turn each statement into a comment in your script</a:t>
            </a:r>
          </a:p>
          <a:p>
            <a:pPr marL="914400" lvl="1" indent="-457200">
              <a:buFont typeface="+mj-lt"/>
              <a:buAutoNum type="arabicPeriod"/>
            </a:pPr>
            <a:r>
              <a:rPr lang="en-US" sz="2000" dirty="0"/>
              <a:t>This creates an outline so you can write your code!</a:t>
            </a:r>
          </a:p>
        </p:txBody>
      </p:sp>
      <p:sp>
        <p:nvSpPr>
          <p:cNvPr id="6" name="TextBox 5">
            <a:extLst>
              <a:ext uri="{FF2B5EF4-FFF2-40B4-BE49-F238E27FC236}">
                <a16:creationId xmlns:a16="http://schemas.microsoft.com/office/drawing/2014/main" id="{31E7D326-4A54-4040-B7DD-6C9A19917A7A}"/>
              </a:ext>
            </a:extLst>
          </p:cNvPr>
          <p:cNvSpPr txBox="1"/>
          <p:nvPr/>
        </p:nvSpPr>
        <p:spPr>
          <a:xfrm>
            <a:off x="7650036" y="4415838"/>
            <a:ext cx="3332545" cy="1200329"/>
          </a:xfrm>
          <a:prstGeom prst="rect">
            <a:avLst/>
          </a:prstGeom>
          <a:noFill/>
        </p:spPr>
        <p:txBody>
          <a:bodyPr wrap="square">
            <a:spAutoFit/>
          </a:bodyPr>
          <a:lstStyle/>
          <a:p>
            <a:r>
              <a:rPr lang="en-US" dirty="0">
                <a:hlinkClick r:id="rId5"/>
              </a:rPr>
              <a:t>https://towardsdatascience.com/pseudocode-101-an-introduction-to-writing-good-pseudocode-1331cb855be7</a:t>
            </a:r>
            <a:r>
              <a:rPr lang="en-US" dirty="0"/>
              <a:t> </a:t>
            </a:r>
          </a:p>
        </p:txBody>
      </p:sp>
      <p:pic>
        <p:nvPicPr>
          <p:cNvPr id="5" name="Picture 4">
            <a:extLst>
              <a:ext uri="{FF2B5EF4-FFF2-40B4-BE49-F238E27FC236}">
                <a16:creationId xmlns:a16="http://schemas.microsoft.com/office/drawing/2014/main" id="{67731AB1-0D42-0F4C-8D83-9D4C5D03D951}"/>
              </a:ext>
            </a:extLst>
          </p:cNvPr>
          <p:cNvPicPr>
            <a:picLocks noChangeAspect="1"/>
          </p:cNvPicPr>
          <p:nvPr/>
        </p:nvPicPr>
        <p:blipFill>
          <a:blip r:embed="rId6"/>
          <a:stretch>
            <a:fillRect/>
          </a:stretch>
        </p:blipFill>
        <p:spPr>
          <a:xfrm>
            <a:off x="1640711" y="3756722"/>
            <a:ext cx="5886345" cy="2518562"/>
          </a:xfrm>
          <a:prstGeom prst="rect">
            <a:avLst/>
          </a:prstGeom>
        </p:spPr>
      </p:pic>
    </p:spTree>
    <p:custDataLst>
      <p:tags r:id="rId1"/>
    </p:custDataLst>
    <p:extLst>
      <p:ext uri="{BB962C8B-B14F-4D97-AF65-F5344CB8AC3E}">
        <p14:creationId xmlns:p14="http://schemas.microsoft.com/office/powerpoint/2010/main" val="1963952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520440" y="307023"/>
            <a:ext cx="2434981" cy="797644"/>
          </a:xfrm>
        </p:spPr>
        <p:txBody>
          <a:bodyPr/>
          <a:lstStyle/>
          <a:p>
            <a:pPr algn="l"/>
            <a:r>
              <a:rPr lang="en-US" sz="4400" b="1" dirty="0">
                <a:latin typeface="+mj-lt"/>
              </a:rPr>
              <a:t>Rocks</a:t>
            </a:r>
          </a:p>
        </p:txBody>
      </p:sp>
      <p:sp>
        <p:nvSpPr>
          <p:cNvPr id="5" name="Content Placeholder 4"/>
          <p:cNvSpPr>
            <a:spLocks noGrp="1"/>
          </p:cNvSpPr>
          <p:nvPr>
            <p:ph idx="1"/>
            <p:custDataLst>
              <p:tags r:id="rId3"/>
            </p:custDataLst>
          </p:nvPr>
        </p:nvSpPr>
        <p:spPr>
          <a:xfrm>
            <a:off x="1039665" y="1399914"/>
            <a:ext cx="9410700" cy="4525963"/>
          </a:xfrm>
        </p:spPr>
        <p:txBody>
          <a:bodyPr/>
          <a:lstStyle/>
          <a:p>
            <a:r>
              <a:rPr lang="en-US" sz="2800" dirty="0"/>
              <a:t>Programming languages are plentiful!  </a:t>
            </a:r>
            <a:r>
              <a:rPr lang="en-US" sz="2000" dirty="0"/>
              <a:t> </a:t>
            </a:r>
            <a:r>
              <a:rPr lang="en-US" sz="2000" dirty="0">
                <a:hlinkClick r:id="rId6"/>
              </a:rPr>
              <a:t>https://en.wikipedia.org/wiki/List_of_programming_languages_by_type</a:t>
            </a:r>
            <a:endParaRPr lang="en-US" sz="2000" dirty="0"/>
          </a:p>
          <a:p>
            <a:endParaRPr lang="en-US" sz="2800" dirty="0"/>
          </a:p>
          <a:p>
            <a:r>
              <a:rPr lang="en-US" sz="2800" dirty="0"/>
              <a:t>Python code is 2-10x shorter than comparable code writing in other languages</a:t>
            </a:r>
          </a:p>
          <a:p>
            <a:r>
              <a:rPr lang="en-US" sz="2800" dirty="0"/>
              <a:t>Python code is easier to read (for a human) than other languages</a:t>
            </a:r>
          </a:p>
          <a:p>
            <a:r>
              <a:rPr lang="en-US" sz="2800" dirty="0"/>
              <a:t>Python is easy to learn!</a:t>
            </a:r>
          </a:p>
          <a:p>
            <a:r>
              <a:rPr lang="en-US" sz="2800" dirty="0"/>
              <a:t>Check out: </a:t>
            </a:r>
            <a:r>
              <a:rPr lang="en-US" sz="2800" dirty="0">
                <a:hlinkClick r:id="rId7"/>
              </a:rPr>
              <a:t>https://www.python.org/about/success/</a:t>
            </a:r>
            <a:r>
              <a:rPr lang="en-US" sz="2800" dirty="0"/>
              <a:t> </a:t>
            </a:r>
          </a:p>
        </p:txBody>
      </p:sp>
      <p:pic>
        <p:nvPicPr>
          <p:cNvPr id="6" name="Picture 5"/>
          <p:cNvPicPr>
            <a:picLocks noChangeAspect="1"/>
          </p:cNvPicPr>
          <p:nvPr/>
        </p:nvPicPr>
        <p:blipFill>
          <a:blip r:embed="rId8"/>
          <a:stretch>
            <a:fillRect/>
          </a:stretch>
        </p:blipFill>
        <p:spPr>
          <a:xfrm>
            <a:off x="670252" y="307023"/>
            <a:ext cx="2850188" cy="844500"/>
          </a:xfrm>
          <a:prstGeom prst="rect">
            <a:avLst/>
          </a:prstGeom>
        </p:spPr>
      </p:pic>
    </p:spTree>
    <p:custDataLst>
      <p:tags r:id="rId1"/>
    </p:custDataLst>
    <p:extLst>
      <p:ext uri="{BB962C8B-B14F-4D97-AF65-F5344CB8AC3E}">
        <p14:creationId xmlns:p14="http://schemas.microsoft.com/office/powerpoint/2010/main" val="900360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81050" y="247808"/>
            <a:ext cx="8229600" cy="797644"/>
          </a:xfrm>
        </p:spPr>
        <p:txBody>
          <a:bodyPr>
            <a:normAutofit/>
          </a:bodyPr>
          <a:lstStyle/>
          <a:p>
            <a:pPr algn="l"/>
            <a:r>
              <a:rPr lang="en-US" sz="4400" b="1" dirty="0">
                <a:latin typeface="+mj-lt"/>
              </a:rPr>
              <a:t>Python Syntax</a:t>
            </a:r>
          </a:p>
        </p:txBody>
      </p:sp>
      <p:sp>
        <p:nvSpPr>
          <p:cNvPr id="5" name="Content Placeholder 4"/>
          <p:cNvSpPr>
            <a:spLocks noGrp="1"/>
          </p:cNvSpPr>
          <p:nvPr>
            <p:ph idx="1"/>
            <p:custDataLst>
              <p:tags r:id="rId3"/>
            </p:custDataLst>
          </p:nvPr>
        </p:nvSpPr>
        <p:spPr>
          <a:xfrm>
            <a:off x="1149040" y="1511272"/>
            <a:ext cx="9734550" cy="3077455"/>
          </a:xfrm>
        </p:spPr>
        <p:txBody>
          <a:bodyPr tIns="91440" bIns="91440" numCol="2" spcCol="182880"/>
          <a:lstStyle/>
          <a:p>
            <a:r>
              <a:rPr lang="en-US" sz="2400" dirty="0"/>
              <a:t>Look at the PEP 8 -- Style Guide for Python Code </a:t>
            </a:r>
            <a:br>
              <a:rPr lang="en-US" sz="2400" dirty="0"/>
            </a:br>
            <a:r>
              <a:rPr lang="en-US" sz="2400" dirty="0"/>
              <a:t> </a:t>
            </a:r>
            <a:r>
              <a:rPr lang="en-US" sz="2400" dirty="0">
                <a:hlinkClick r:id="rId6"/>
              </a:rPr>
              <a:t>https://www.python.org/dev/peps/pep-0008/</a:t>
            </a:r>
            <a:r>
              <a:rPr lang="en-US" sz="2400" dirty="0"/>
              <a:t> </a:t>
            </a:r>
          </a:p>
          <a:p>
            <a:r>
              <a:rPr lang="en-US" sz="2400" dirty="0"/>
              <a:t>It’s all about CONSISTENCY!</a:t>
            </a:r>
          </a:p>
          <a:p>
            <a:pPr lvl="1"/>
            <a:r>
              <a:rPr lang="en-US" sz="1400" dirty="0"/>
              <a:t>Know when the style guide won’t work for your project but </a:t>
            </a:r>
            <a:r>
              <a:rPr lang="en-US" sz="1400" b="1" dirty="0">
                <a:solidFill>
                  <a:srgbClr val="0070C0"/>
                </a:solidFill>
              </a:rPr>
              <a:t>be consistent in whatever you do</a:t>
            </a:r>
            <a:r>
              <a:rPr lang="en-US" sz="1400" dirty="0">
                <a:solidFill>
                  <a:srgbClr val="0070C0"/>
                </a:solidFill>
              </a:rPr>
              <a:t>.</a:t>
            </a:r>
          </a:p>
          <a:p>
            <a:pPr marL="457200" lvl="1" indent="0">
              <a:buNone/>
            </a:pPr>
            <a:endParaRPr lang="en-US" sz="1400" dirty="0"/>
          </a:p>
          <a:p>
            <a:r>
              <a:rPr lang="en-US" sz="2400" dirty="0"/>
              <a:t>Indentation =&gt; </a:t>
            </a:r>
            <a:r>
              <a:rPr lang="en-US" sz="2400" dirty="0">
                <a:solidFill>
                  <a:srgbClr val="0070C0"/>
                </a:solidFill>
              </a:rPr>
              <a:t>4 spaces</a:t>
            </a:r>
            <a:br>
              <a:rPr lang="en-US" sz="2400" dirty="0"/>
            </a:br>
            <a:r>
              <a:rPr lang="en-US" sz="2400" dirty="0"/>
              <a:t>This is default in many editors</a:t>
            </a:r>
          </a:p>
          <a:p>
            <a:pPr lvl="1"/>
            <a:r>
              <a:rPr lang="en-US" sz="1400" dirty="0"/>
              <a:t>Spaces are preferred over tabs</a:t>
            </a:r>
          </a:p>
          <a:p>
            <a:pPr lvl="1"/>
            <a:r>
              <a:rPr lang="en-US" sz="1400" dirty="0"/>
              <a:t>Python 3 doesn’t allow mixing of tabs and spaces for indentation</a:t>
            </a:r>
          </a:p>
          <a:p>
            <a:r>
              <a:rPr lang="en-US" sz="2400" dirty="0"/>
              <a:t>Line Length =&gt; </a:t>
            </a:r>
            <a:r>
              <a:rPr lang="en-US" sz="2400" dirty="0">
                <a:solidFill>
                  <a:srgbClr val="0070C0"/>
                </a:solidFill>
              </a:rPr>
              <a:t>79 characters</a:t>
            </a:r>
            <a:br>
              <a:rPr lang="en-US" sz="2400" dirty="0"/>
            </a:br>
            <a:endParaRPr lang="en-US" sz="1400" dirty="0"/>
          </a:p>
        </p:txBody>
      </p:sp>
      <p:pic>
        <p:nvPicPr>
          <p:cNvPr id="2" name="Picture 1">
            <a:extLst>
              <a:ext uri="{FF2B5EF4-FFF2-40B4-BE49-F238E27FC236}">
                <a16:creationId xmlns:a16="http://schemas.microsoft.com/office/drawing/2014/main" id="{53DA15FE-B973-44B3-BDBC-C62CB6C41C86}"/>
              </a:ext>
            </a:extLst>
          </p:cNvPr>
          <p:cNvPicPr>
            <a:picLocks noChangeAspect="1"/>
          </p:cNvPicPr>
          <p:nvPr/>
        </p:nvPicPr>
        <p:blipFill rotWithShape="1">
          <a:blip r:embed="rId7"/>
          <a:srcRect t="21203" b="33374"/>
          <a:stretch/>
        </p:blipFill>
        <p:spPr>
          <a:xfrm>
            <a:off x="3347224" y="4666709"/>
            <a:ext cx="5497551" cy="1616776"/>
          </a:xfrm>
          <a:prstGeom prst="rect">
            <a:avLst/>
          </a:prstGeom>
        </p:spPr>
      </p:pic>
    </p:spTree>
    <p:custDataLst>
      <p:tags r:id="rId1"/>
    </p:custDataLst>
    <p:extLst>
      <p:ext uri="{BB962C8B-B14F-4D97-AF65-F5344CB8AC3E}">
        <p14:creationId xmlns:p14="http://schemas.microsoft.com/office/powerpoint/2010/main" val="24451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5395147" y="3262136"/>
            <a:ext cx="1207477" cy="797644"/>
          </a:xfrm>
        </p:spPr>
        <p:txBody>
          <a:bodyPr>
            <a:normAutofit/>
          </a:bodyPr>
          <a:lstStyle/>
          <a:p>
            <a:pPr algn="l"/>
            <a:r>
              <a:rPr lang="en-US" b="1" dirty="0">
                <a:latin typeface="+mj-lt"/>
              </a:rPr>
              <a:t>---&gt;</a:t>
            </a:r>
          </a:p>
        </p:txBody>
      </p:sp>
      <p:sp>
        <p:nvSpPr>
          <p:cNvPr id="5" name="Content Placeholder 4"/>
          <p:cNvSpPr>
            <a:spLocks noGrp="1"/>
          </p:cNvSpPr>
          <p:nvPr>
            <p:ph idx="1"/>
            <p:custDataLst>
              <p:tags r:id="rId3"/>
            </p:custDataLst>
          </p:nvPr>
        </p:nvSpPr>
        <p:spPr>
          <a:xfrm>
            <a:off x="700232" y="1555233"/>
            <a:ext cx="4852200" cy="927833"/>
          </a:xfrm>
        </p:spPr>
        <p:txBody>
          <a:bodyPr/>
          <a:lstStyle/>
          <a:p>
            <a:pPr marL="0" indent="0" algn="ctr">
              <a:buNone/>
            </a:pPr>
            <a:r>
              <a:rPr lang="en-US" sz="4000" dirty="0"/>
              <a:t>BE CONSISTENT!</a:t>
            </a:r>
            <a:endParaRPr lang="en-US" dirty="0"/>
          </a:p>
        </p:txBody>
      </p:sp>
      <p:pic>
        <p:nvPicPr>
          <p:cNvPr id="6" name="Picture 5">
            <a:extLst>
              <a:ext uri="{FF2B5EF4-FFF2-40B4-BE49-F238E27FC236}">
                <a16:creationId xmlns:a16="http://schemas.microsoft.com/office/drawing/2014/main" id="{664843FB-9B79-6C41-90E8-714D44825F78}"/>
              </a:ext>
            </a:extLst>
          </p:cNvPr>
          <p:cNvPicPr>
            <a:picLocks noChangeAspect="1"/>
          </p:cNvPicPr>
          <p:nvPr/>
        </p:nvPicPr>
        <p:blipFill>
          <a:blip r:embed="rId8"/>
          <a:stretch>
            <a:fillRect/>
          </a:stretch>
        </p:blipFill>
        <p:spPr>
          <a:xfrm>
            <a:off x="1321156" y="2385157"/>
            <a:ext cx="3391521" cy="1912818"/>
          </a:xfrm>
          <a:prstGeom prst="rect">
            <a:avLst/>
          </a:prstGeom>
        </p:spPr>
      </p:pic>
      <p:sp>
        <p:nvSpPr>
          <p:cNvPr id="8" name="TextBox 7">
            <a:extLst>
              <a:ext uri="{FF2B5EF4-FFF2-40B4-BE49-F238E27FC236}">
                <a16:creationId xmlns:a16="http://schemas.microsoft.com/office/drawing/2014/main" id="{9D326CDA-265B-7E43-8EC8-1ADAE066C589}"/>
              </a:ext>
            </a:extLst>
          </p:cNvPr>
          <p:cNvSpPr txBox="1"/>
          <p:nvPr/>
        </p:nvSpPr>
        <p:spPr>
          <a:xfrm>
            <a:off x="1211741" y="4374934"/>
            <a:ext cx="3297736" cy="523220"/>
          </a:xfrm>
          <a:prstGeom prst="rect">
            <a:avLst/>
          </a:prstGeom>
          <a:noFill/>
        </p:spPr>
        <p:txBody>
          <a:bodyPr wrap="square">
            <a:spAutoFit/>
          </a:bodyPr>
          <a:lstStyle/>
          <a:p>
            <a:r>
              <a:rPr lang="en-US" sz="1400" dirty="0">
                <a:hlinkClick r:id="rId9"/>
              </a:rPr>
              <a:t>https://giphy.com/gifs/HannahWitton-hannah-witton-POhImPUEBl6bR2EIW0</a:t>
            </a:r>
            <a:r>
              <a:rPr lang="en-US" sz="1400" dirty="0"/>
              <a:t> </a:t>
            </a:r>
          </a:p>
        </p:txBody>
      </p:sp>
      <p:pic>
        <p:nvPicPr>
          <p:cNvPr id="9" name="Picture 8">
            <a:extLst>
              <a:ext uri="{FF2B5EF4-FFF2-40B4-BE49-F238E27FC236}">
                <a16:creationId xmlns:a16="http://schemas.microsoft.com/office/drawing/2014/main" id="{D8E79C56-BE28-DA40-AC04-6D50A0354877}"/>
              </a:ext>
            </a:extLst>
          </p:cNvPr>
          <p:cNvPicPr>
            <a:picLocks noChangeAspect="1"/>
          </p:cNvPicPr>
          <p:nvPr/>
        </p:nvPicPr>
        <p:blipFill>
          <a:blip r:embed="rId10"/>
          <a:stretch>
            <a:fillRect/>
          </a:stretch>
        </p:blipFill>
        <p:spPr>
          <a:xfrm>
            <a:off x="7143264" y="2276700"/>
            <a:ext cx="2969844" cy="2304600"/>
          </a:xfrm>
          <a:prstGeom prst="rect">
            <a:avLst/>
          </a:prstGeom>
        </p:spPr>
      </p:pic>
      <p:sp>
        <p:nvSpPr>
          <p:cNvPr id="10" name="Content Placeholder 4">
            <a:extLst>
              <a:ext uri="{FF2B5EF4-FFF2-40B4-BE49-F238E27FC236}">
                <a16:creationId xmlns:a16="http://schemas.microsoft.com/office/drawing/2014/main" id="{D5B8A076-94C8-1648-8444-A3B632B5BE09}"/>
              </a:ext>
            </a:extLst>
          </p:cNvPr>
          <p:cNvSpPr txBox="1">
            <a:spLocks/>
          </p:cNvSpPr>
          <p:nvPr>
            <p:custDataLst>
              <p:tags r:id="rId4"/>
            </p:custDataLst>
          </p:nvPr>
        </p:nvSpPr>
        <p:spPr>
          <a:xfrm>
            <a:off x="6405286" y="1555233"/>
            <a:ext cx="4852200" cy="927833"/>
          </a:xfrm>
          <a:prstGeom prst="rect">
            <a:avLst/>
          </a:prstGeom>
        </p:spPr>
        <p:txBody>
          <a:bodyPr/>
          <a:lst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Cabin" pitchFamily="2" charset="77"/>
                <a:ea typeface="+mn-ea"/>
                <a:cs typeface="+mn-c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Cabin" pitchFamily="2" charset="77"/>
                <a:ea typeface="+mn-ea"/>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Cabin" pitchFamily="2" charset="77"/>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Cabin" pitchFamily="2" charset="77"/>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Cabin"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t>BE FRUSTRATED</a:t>
            </a:r>
            <a:endParaRPr lang="en-US" dirty="0"/>
          </a:p>
        </p:txBody>
      </p:sp>
      <p:sp>
        <p:nvSpPr>
          <p:cNvPr id="11" name="Content Placeholder 4">
            <a:extLst>
              <a:ext uri="{FF2B5EF4-FFF2-40B4-BE49-F238E27FC236}">
                <a16:creationId xmlns:a16="http://schemas.microsoft.com/office/drawing/2014/main" id="{EBDC37F5-BC4E-6341-8831-05A7521796C7}"/>
              </a:ext>
            </a:extLst>
          </p:cNvPr>
          <p:cNvSpPr txBox="1">
            <a:spLocks/>
          </p:cNvSpPr>
          <p:nvPr>
            <p:custDataLst>
              <p:tags r:id="rId5"/>
            </p:custDataLst>
          </p:nvPr>
        </p:nvSpPr>
        <p:spPr>
          <a:xfrm>
            <a:off x="5450655" y="1555232"/>
            <a:ext cx="819861" cy="927833"/>
          </a:xfrm>
          <a:prstGeom prst="rect">
            <a:avLst/>
          </a:prstGeom>
        </p:spPr>
        <p:txBody>
          <a:bodyPr/>
          <a:lst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Cabin" pitchFamily="2" charset="77"/>
                <a:ea typeface="+mn-ea"/>
                <a:cs typeface="+mn-c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Cabin" pitchFamily="2" charset="77"/>
                <a:ea typeface="+mn-ea"/>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Cabin" pitchFamily="2" charset="77"/>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Cabin" pitchFamily="2" charset="77"/>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Cabin"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t>or</a:t>
            </a:r>
            <a:endParaRPr lang="en-US" dirty="0"/>
          </a:p>
        </p:txBody>
      </p:sp>
      <p:sp>
        <p:nvSpPr>
          <p:cNvPr id="13" name="TextBox 12">
            <a:extLst>
              <a:ext uri="{FF2B5EF4-FFF2-40B4-BE49-F238E27FC236}">
                <a16:creationId xmlns:a16="http://schemas.microsoft.com/office/drawing/2014/main" id="{99BB45E4-7D29-7044-AB85-D52E8FF1D833}"/>
              </a:ext>
            </a:extLst>
          </p:cNvPr>
          <p:cNvSpPr txBox="1"/>
          <p:nvPr/>
        </p:nvSpPr>
        <p:spPr>
          <a:xfrm>
            <a:off x="7018215" y="4636544"/>
            <a:ext cx="3856892" cy="923330"/>
          </a:xfrm>
          <a:prstGeom prst="rect">
            <a:avLst/>
          </a:prstGeom>
          <a:noFill/>
        </p:spPr>
        <p:txBody>
          <a:bodyPr wrap="square">
            <a:spAutoFit/>
          </a:bodyPr>
          <a:lstStyle/>
          <a:p>
            <a:r>
              <a:rPr lang="en-US" dirty="0">
                <a:hlinkClick r:id="rId11"/>
              </a:rPr>
              <a:t>https://giphy.com/gifs/mememe-ememe-memememmeme-Q0OqU2N1MN3KU</a:t>
            </a:r>
            <a:r>
              <a:rPr lang="en-US" dirty="0"/>
              <a:t> </a:t>
            </a:r>
          </a:p>
        </p:txBody>
      </p:sp>
    </p:spTree>
    <p:custDataLst>
      <p:tags r:id="rId1"/>
    </p:custDataLst>
    <p:extLst>
      <p:ext uri="{BB962C8B-B14F-4D97-AF65-F5344CB8AC3E}">
        <p14:creationId xmlns:p14="http://schemas.microsoft.com/office/powerpoint/2010/main" val="2167695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title"/>
            <p:custDataLst>
              <p:tags r:id="rId1"/>
            </p:custDataLst>
          </p:nvPr>
        </p:nvSpPr>
        <p:spPr>
          <a:xfrm>
            <a:off x="257357" y="161696"/>
            <a:ext cx="8229600" cy="797644"/>
          </a:xfrm>
        </p:spPr>
        <p:txBody>
          <a:bodyPr>
            <a:normAutofit/>
          </a:bodyPr>
          <a:lstStyle/>
          <a:p>
            <a:pPr algn="l"/>
            <a:r>
              <a:rPr lang="en-US" b="1" dirty="0">
                <a:latin typeface="+mj-lt"/>
              </a:rPr>
              <a:t>Python Block Syntax</a:t>
            </a:r>
          </a:p>
        </p:txBody>
      </p:sp>
      <p:sp>
        <p:nvSpPr>
          <p:cNvPr id="3" name="Content Placeholder 2"/>
          <p:cNvSpPr>
            <a:spLocks noGrp="1"/>
          </p:cNvSpPr>
          <p:nvPr>
            <p:ph idx="1"/>
          </p:nvPr>
        </p:nvSpPr>
        <p:spPr>
          <a:xfrm>
            <a:off x="712093" y="1463620"/>
            <a:ext cx="5301344" cy="3426743"/>
          </a:xfrm>
        </p:spPr>
        <p:txBody>
          <a:bodyPr/>
          <a:lstStyle/>
          <a:p>
            <a:pPr marL="0" indent="0">
              <a:buNone/>
            </a:pPr>
            <a:r>
              <a:rPr lang="en-US" sz="2400" b="1" dirty="0"/>
              <a:t>Block Grouping:</a:t>
            </a:r>
          </a:p>
          <a:p>
            <a:r>
              <a:rPr lang="en-US" sz="2000" dirty="0"/>
              <a:t>A language that allows grouping with blocks is sometimes called a </a:t>
            </a:r>
            <a:r>
              <a:rPr lang="en-US" sz="2000" i="1" dirty="0"/>
              <a:t>block structured language</a:t>
            </a:r>
          </a:p>
          <a:p>
            <a:r>
              <a:rPr lang="en-US" sz="2000" dirty="0"/>
              <a:t>Indentation is used to distinguish a block in Python </a:t>
            </a:r>
          </a:p>
          <a:p>
            <a:pPr lvl="1"/>
            <a:r>
              <a:rPr lang="en-US" sz="1800" dirty="0"/>
              <a:t>A block is a group of statements in a script</a:t>
            </a:r>
          </a:p>
          <a:p>
            <a:pPr lvl="1"/>
            <a:r>
              <a:rPr lang="en-US" sz="1800" dirty="0"/>
              <a:t>Some languages use { </a:t>
            </a:r>
            <a:r>
              <a:rPr lang="mr-IN" sz="1800" dirty="0"/>
              <a:t>…</a:t>
            </a:r>
            <a:r>
              <a:rPr lang="en-US" sz="1800" dirty="0"/>
              <a:t> } to distinguish blocks (like JavaScript or PHP)</a:t>
            </a:r>
          </a:p>
          <a:p>
            <a:r>
              <a:rPr lang="en-US" sz="2000" dirty="0"/>
              <a:t>In Python, code blocks are </a:t>
            </a:r>
            <a:r>
              <a:rPr lang="en-US" sz="2000" b="1" dirty="0"/>
              <a:t>defined</a:t>
            </a:r>
            <a:r>
              <a:rPr lang="en-US" sz="2000" dirty="0"/>
              <a:t> by their indentation</a:t>
            </a:r>
          </a:p>
          <a:p>
            <a:pPr lvl="1"/>
            <a:r>
              <a:rPr lang="en-US" sz="1800" dirty="0"/>
              <a:t>The statements within a block will line up vertically</a:t>
            </a:r>
          </a:p>
          <a:p>
            <a:pPr lvl="1"/>
            <a:endParaRPr lang="en-US" sz="2400" i="1" dirty="0"/>
          </a:p>
        </p:txBody>
      </p:sp>
      <p:grpSp>
        <p:nvGrpSpPr>
          <p:cNvPr id="11" name="Group 10"/>
          <p:cNvGrpSpPr/>
          <p:nvPr/>
        </p:nvGrpSpPr>
        <p:grpSpPr>
          <a:xfrm>
            <a:off x="7901298" y="3104703"/>
            <a:ext cx="3982812" cy="1510390"/>
            <a:chOff x="2979964" y="4816929"/>
            <a:chExt cx="3982812" cy="1510390"/>
          </a:xfrm>
        </p:grpSpPr>
        <p:sp>
          <p:nvSpPr>
            <p:cNvPr id="6" name="Rectangle 5"/>
            <p:cNvSpPr/>
            <p:nvPr/>
          </p:nvSpPr>
          <p:spPr>
            <a:xfrm>
              <a:off x="2979964" y="4816929"/>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Block 1</a:t>
              </a:r>
            </a:p>
          </p:txBody>
        </p:sp>
        <p:sp>
          <p:nvSpPr>
            <p:cNvPr id="7" name="Rectangle 6"/>
            <p:cNvSpPr/>
            <p:nvPr/>
          </p:nvSpPr>
          <p:spPr>
            <a:xfrm>
              <a:off x="3279321" y="5119007"/>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t>Block 2</a:t>
              </a:r>
              <a:endParaRPr lang="en-US" dirty="0"/>
            </a:p>
          </p:txBody>
        </p:sp>
        <p:sp>
          <p:nvSpPr>
            <p:cNvPr id="8" name="Rectangle 7"/>
            <p:cNvSpPr/>
            <p:nvPr/>
          </p:nvSpPr>
          <p:spPr>
            <a:xfrm>
              <a:off x="3590926" y="5421085"/>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Block 3</a:t>
              </a:r>
            </a:p>
          </p:txBody>
        </p:sp>
        <p:sp>
          <p:nvSpPr>
            <p:cNvPr id="9" name="Rectangle 8"/>
            <p:cNvSpPr/>
            <p:nvPr/>
          </p:nvSpPr>
          <p:spPr>
            <a:xfrm>
              <a:off x="3279321" y="5723163"/>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Block 2, continuation</a:t>
              </a:r>
            </a:p>
          </p:txBody>
        </p:sp>
        <p:sp>
          <p:nvSpPr>
            <p:cNvPr id="10" name="Rectangle 9"/>
            <p:cNvSpPr/>
            <p:nvPr/>
          </p:nvSpPr>
          <p:spPr>
            <a:xfrm>
              <a:off x="2979964" y="6025241"/>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Block 1, continuation</a:t>
              </a:r>
            </a:p>
          </p:txBody>
        </p:sp>
      </p:grpSp>
      <p:sp>
        <p:nvSpPr>
          <p:cNvPr id="12" name="Right Arrow 11"/>
          <p:cNvSpPr/>
          <p:nvPr/>
        </p:nvSpPr>
        <p:spPr>
          <a:xfrm>
            <a:off x="6582767" y="3398617"/>
            <a:ext cx="1289957"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a:t>4 spaces</a:t>
            </a:r>
          </a:p>
        </p:txBody>
      </p:sp>
      <p:sp>
        <p:nvSpPr>
          <p:cNvPr id="13" name="Right Arrow 12"/>
          <p:cNvSpPr/>
          <p:nvPr/>
        </p:nvSpPr>
        <p:spPr>
          <a:xfrm>
            <a:off x="6582767" y="3712941"/>
            <a:ext cx="1617889"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8 spaces</a:t>
            </a:r>
          </a:p>
        </p:txBody>
      </p:sp>
      <p:sp>
        <p:nvSpPr>
          <p:cNvPr id="14" name="Right Arrow 13"/>
          <p:cNvSpPr/>
          <p:nvPr/>
        </p:nvSpPr>
        <p:spPr>
          <a:xfrm>
            <a:off x="6582766" y="4002773"/>
            <a:ext cx="1289957"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a:t>4 spaces</a:t>
            </a:r>
          </a:p>
        </p:txBody>
      </p:sp>
      <p:sp>
        <p:nvSpPr>
          <p:cNvPr id="2" name="TextBox 1">
            <a:extLst>
              <a:ext uri="{FF2B5EF4-FFF2-40B4-BE49-F238E27FC236}">
                <a16:creationId xmlns:a16="http://schemas.microsoft.com/office/drawing/2014/main" id="{0677B789-9049-556B-05E7-C5CF040A1267}"/>
              </a:ext>
            </a:extLst>
          </p:cNvPr>
          <p:cNvSpPr txBox="1"/>
          <p:nvPr/>
        </p:nvSpPr>
        <p:spPr>
          <a:xfrm>
            <a:off x="3221755" y="5654618"/>
            <a:ext cx="4469861" cy="83099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600" dirty="0"/>
              <a:t>NOTE: You can use spaces or tabs!  But it MUST be consistent, or  you will receive an error when you try to execute the script.</a:t>
            </a:r>
          </a:p>
        </p:txBody>
      </p:sp>
      <p:pic>
        <p:nvPicPr>
          <p:cNvPr id="1026" name="Picture 2" descr="Indentation in Python - GeeksforGeeks">
            <a:extLst>
              <a:ext uri="{FF2B5EF4-FFF2-40B4-BE49-F238E27FC236}">
                <a16:creationId xmlns:a16="http://schemas.microsoft.com/office/drawing/2014/main" id="{15B99EE1-E2C4-A544-88CB-91662BC11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4" t="22368" r="3290" b="31364"/>
          <a:stretch/>
        </p:blipFill>
        <p:spPr bwMode="auto">
          <a:xfrm>
            <a:off x="6462873" y="494367"/>
            <a:ext cx="5523848" cy="167833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BBF3F2-C30E-4DB9-8799-0DCB92CBE5BC}"/>
              </a:ext>
            </a:extLst>
          </p:cNvPr>
          <p:cNvSpPr txBox="1"/>
          <p:nvPr/>
        </p:nvSpPr>
        <p:spPr>
          <a:xfrm>
            <a:off x="7872723" y="5469951"/>
            <a:ext cx="3699782" cy="1200329"/>
          </a:xfrm>
          <a:prstGeom prst="rect">
            <a:avLst/>
          </a:prstGeom>
          <a:solidFill>
            <a:srgbClr val="237631"/>
          </a:solidFill>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i="0" dirty="0">
                <a:solidFill>
                  <a:srgbClr val="E8EAED"/>
                </a:solidFill>
                <a:effectLst/>
                <a:latin typeface="Google Sans"/>
              </a:rPr>
              <a:t> PEP 8 recommends that you </a:t>
            </a:r>
            <a:r>
              <a:rPr lang="en-US" b="1" i="0" dirty="0">
                <a:solidFill>
                  <a:srgbClr val="E2EEFF"/>
                </a:solidFill>
                <a:effectLst/>
                <a:latin typeface="Google Sans"/>
              </a:rPr>
              <a:t>always use 4 consecutive spaces to indicate indentation.  This is what we will do!!!</a:t>
            </a:r>
            <a:endParaRPr lang="en-US" b="1" dirty="0"/>
          </a:p>
        </p:txBody>
      </p:sp>
    </p:spTree>
    <p:extLst>
      <p:ext uri="{BB962C8B-B14F-4D97-AF65-F5344CB8AC3E}">
        <p14:creationId xmlns:p14="http://schemas.microsoft.com/office/powerpoint/2010/main" val="148569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44772" y="145363"/>
            <a:ext cx="8229600" cy="607601"/>
          </a:xfrm>
        </p:spPr>
        <p:txBody>
          <a:bodyPr>
            <a:normAutofit fontScale="90000"/>
          </a:bodyPr>
          <a:lstStyle/>
          <a:p>
            <a:pPr algn="l"/>
            <a:r>
              <a:rPr lang="en-US" b="1" dirty="0">
                <a:latin typeface="+mj-lt"/>
              </a:rPr>
              <a:t>Storing Information</a:t>
            </a:r>
          </a:p>
        </p:txBody>
      </p:sp>
      <p:sp>
        <p:nvSpPr>
          <p:cNvPr id="5" name="Content Placeholder 4"/>
          <p:cNvSpPr>
            <a:spLocks noGrp="1"/>
          </p:cNvSpPr>
          <p:nvPr>
            <p:ph idx="1"/>
            <p:custDataLst>
              <p:tags r:id="rId3"/>
            </p:custDataLst>
          </p:nvPr>
        </p:nvSpPr>
        <p:spPr>
          <a:xfrm>
            <a:off x="1018419" y="1006638"/>
            <a:ext cx="8588829" cy="4107788"/>
          </a:xfrm>
        </p:spPr>
        <p:txBody>
          <a:bodyPr/>
          <a:lstStyle/>
          <a:p>
            <a:r>
              <a:rPr lang="en-US" b="1" dirty="0"/>
              <a:t>Variables</a:t>
            </a:r>
          </a:p>
          <a:p>
            <a:pPr lvl="1"/>
            <a:r>
              <a:rPr lang="en-US" sz="1600" dirty="0"/>
              <a:t>It means: something that changes</a:t>
            </a:r>
          </a:p>
          <a:p>
            <a:pPr lvl="1"/>
            <a:r>
              <a:rPr lang="en-US" sz="1600" dirty="0"/>
              <a:t>are a way of referring to a memory location used by Python </a:t>
            </a:r>
            <a:br>
              <a:rPr lang="en-US" sz="1600" dirty="0"/>
            </a:br>
            <a:r>
              <a:rPr lang="en-US" sz="1600" dirty="0"/>
              <a:t>(or basically any computer program)</a:t>
            </a:r>
          </a:p>
          <a:p>
            <a:pPr lvl="1"/>
            <a:r>
              <a:rPr lang="en-US" sz="1600" dirty="0"/>
              <a:t>In many programming languages, </a:t>
            </a:r>
            <a:br>
              <a:rPr lang="en-US" sz="1600" dirty="0"/>
            </a:br>
            <a:r>
              <a:rPr lang="en-US" sz="1600" dirty="0"/>
              <a:t>a variable is a </a:t>
            </a:r>
            <a:r>
              <a:rPr lang="en-US" sz="1600" i="1" dirty="0"/>
              <a:t>symbolic</a:t>
            </a:r>
            <a:r>
              <a:rPr lang="en-US" sz="1600" dirty="0"/>
              <a:t> name for a physical location</a:t>
            </a:r>
          </a:p>
          <a:p>
            <a:pPr lvl="1"/>
            <a:r>
              <a:rPr lang="en-US" sz="1600" dirty="0"/>
              <a:t>Think of it as a container</a:t>
            </a:r>
          </a:p>
          <a:p>
            <a:pPr lvl="1"/>
            <a:endParaRPr lang="en-US" sz="1600" dirty="0"/>
          </a:p>
          <a:p>
            <a:pPr lvl="1"/>
            <a:endParaRPr lang="en-US" sz="1600" dirty="0"/>
          </a:p>
          <a:p>
            <a:pPr lvl="1"/>
            <a:endParaRPr lang="en-US" sz="1600" dirty="0"/>
          </a:p>
          <a:p>
            <a:endParaRPr lang="en-US" sz="2000" dirty="0"/>
          </a:p>
          <a:p>
            <a:endParaRPr lang="en-US" sz="2000" dirty="0"/>
          </a:p>
          <a:p>
            <a:endParaRPr lang="en-US" sz="1800" dirty="0"/>
          </a:p>
          <a:p>
            <a:r>
              <a:rPr lang="en-US" sz="1800" dirty="0"/>
              <a:t>A variable stores the assigned information, which we can access through its name</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75" y="1418604"/>
            <a:ext cx="1807029" cy="1807029"/>
          </a:xfrm>
          <a:prstGeom prst="rect">
            <a:avLst/>
          </a:prstGeom>
        </p:spPr>
      </p:pic>
      <p:sp>
        <p:nvSpPr>
          <p:cNvPr id="7" name="TextBox 6"/>
          <p:cNvSpPr txBox="1"/>
          <p:nvPr/>
        </p:nvSpPr>
        <p:spPr>
          <a:xfrm>
            <a:off x="9893666" y="1956372"/>
            <a:ext cx="963725" cy="1015663"/>
          </a:xfrm>
          <a:prstGeom prst="rect">
            <a:avLst/>
          </a:prstGeom>
          <a:noFill/>
        </p:spPr>
        <p:txBody>
          <a:bodyPr wrap="none" rtlCol="0">
            <a:spAutoFit/>
          </a:bodyPr>
          <a:lstStyle/>
          <a:p>
            <a:r>
              <a:rPr lang="en-US" sz="6000" dirty="0"/>
              <a:t>42</a:t>
            </a:r>
          </a:p>
        </p:txBody>
      </p:sp>
      <p:sp>
        <p:nvSpPr>
          <p:cNvPr id="15" name="U-Turn Arrow 14"/>
          <p:cNvSpPr/>
          <p:nvPr/>
        </p:nvSpPr>
        <p:spPr>
          <a:xfrm flipH="1">
            <a:off x="8064092" y="1528744"/>
            <a:ext cx="2389583" cy="473851"/>
          </a:xfrm>
          <a:prstGeom prst="uturn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6" name="TextBox 15"/>
          <p:cNvSpPr txBox="1"/>
          <p:nvPr/>
        </p:nvSpPr>
        <p:spPr>
          <a:xfrm>
            <a:off x="7872543" y="3156355"/>
            <a:ext cx="814134" cy="369332"/>
          </a:xfrm>
          <a:prstGeom prst="rect">
            <a:avLst/>
          </a:prstGeom>
          <a:noFill/>
        </p:spPr>
        <p:txBody>
          <a:bodyPr wrap="none" rtlCol="0">
            <a:spAutoFit/>
          </a:bodyPr>
          <a:lstStyle/>
          <a:p>
            <a:r>
              <a:rPr lang="en-US" dirty="0"/>
              <a:t>bucket</a:t>
            </a:r>
          </a:p>
        </p:txBody>
      </p:sp>
      <p:sp>
        <p:nvSpPr>
          <p:cNvPr id="17" name="TextBox 16"/>
          <p:cNvSpPr txBox="1"/>
          <p:nvPr/>
        </p:nvSpPr>
        <p:spPr>
          <a:xfrm>
            <a:off x="3211790" y="5677963"/>
            <a:ext cx="6013954"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t>print(bucket)   </a:t>
            </a:r>
            <a:r>
              <a:rPr lang="en-US" sz="2400" dirty="0">
                <a:sym typeface="Wingdings"/>
              </a:rPr>
              <a:t>  </a:t>
            </a:r>
            <a:r>
              <a:rPr lang="en-US" sz="2400" dirty="0"/>
              <a:t>This outputs the value of: 42</a:t>
            </a:r>
          </a:p>
        </p:txBody>
      </p:sp>
      <p:sp>
        <p:nvSpPr>
          <p:cNvPr id="24" name="TextBox 23"/>
          <p:cNvSpPr txBox="1"/>
          <p:nvPr/>
        </p:nvSpPr>
        <p:spPr>
          <a:xfrm>
            <a:off x="2964612" y="3654904"/>
            <a:ext cx="2989921"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lvl="1"/>
            <a:r>
              <a:rPr lang="en-US" sz="1600" dirty="0">
                <a:latin typeface="Consolas" charset="0"/>
                <a:ea typeface="Consolas" charset="0"/>
                <a:cs typeface="Consolas" charset="0"/>
              </a:rPr>
              <a:t>&lt;variable&gt; = &lt;expression&gt;</a:t>
            </a:r>
          </a:p>
          <a:p>
            <a:pPr marL="0" lvl="1"/>
            <a:r>
              <a:rPr lang="en-US" sz="1600" dirty="0">
                <a:latin typeface="Consolas" charset="0"/>
                <a:ea typeface="Consolas" charset="0"/>
                <a:cs typeface="Consolas" charset="0"/>
              </a:rPr>
              <a:t>bucket = 42</a:t>
            </a:r>
          </a:p>
        </p:txBody>
      </p:sp>
      <p:sp>
        <p:nvSpPr>
          <p:cNvPr id="28" name="TextBox 27"/>
          <p:cNvSpPr txBox="1"/>
          <p:nvPr/>
        </p:nvSpPr>
        <p:spPr>
          <a:xfrm>
            <a:off x="3290278" y="4243255"/>
            <a:ext cx="2664255" cy="369332"/>
          </a:xfrm>
          <a:prstGeom prst="rect">
            <a:avLst/>
          </a:prstGeom>
          <a:noFill/>
        </p:spPr>
        <p:txBody>
          <a:bodyPr wrap="none" rtlCol="0">
            <a:spAutoFit/>
          </a:bodyPr>
          <a:lstStyle/>
          <a:p>
            <a:r>
              <a:rPr lang="en-US" i="1" dirty="0"/>
              <a:t>assignment </a:t>
            </a:r>
            <a:r>
              <a:rPr lang="en-US" dirty="0"/>
              <a:t> -&gt; not equals</a:t>
            </a:r>
            <a:endParaRPr lang="en-US" i="1" dirty="0"/>
          </a:p>
        </p:txBody>
      </p:sp>
    </p:spTree>
    <p:custDataLst>
      <p:tags r:id="rId1"/>
    </p:custDataLst>
    <p:extLst>
      <p:ext uri="{BB962C8B-B14F-4D97-AF65-F5344CB8AC3E}">
        <p14:creationId xmlns:p14="http://schemas.microsoft.com/office/powerpoint/2010/main" val="179862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72727" y="196871"/>
            <a:ext cx="8229600" cy="797644"/>
          </a:xfrm>
        </p:spPr>
        <p:txBody>
          <a:bodyPr>
            <a:normAutofit/>
          </a:bodyPr>
          <a:lstStyle/>
          <a:p>
            <a:pPr algn="l"/>
            <a:r>
              <a:rPr lang="en-US" b="1" dirty="0">
                <a:latin typeface="+mj-lt"/>
              </a:rPr>
              <a:t>Variables - Case Sensitivity</a:t>
            </a:r>
          </a:p>
        </p:txBody>
      </p:sp>
      <p:sp>
        <p:nvSpPr>
          <p:cNvPr id="5" name="Content Placeholder 4"/>
          <p:cNvSpPr>
            <a:spLocks noGrp="1"/>
          </p:cNvSpPr>
          <p:nvPr>
            <p:ph idx="1"/>
            <p:custDataLst>
              <p:tags r:id="rId3"/>
            </p:custDataLst>
          </p:nvPr>
        </p:nvSpPr>
        <p:spPr>
          <a:xfrm>
            <a:off x="758070" y="1246667"/>
            <a:ext cx="8588829" cy="4107788"/>
          </a:xfrm>
        </p:spPr>
        <p:txBody>
          <a:bodyPr/>
          <a:lstStyle/>
          <a:p>
            <a:r>
              <a:rPr lang="en-US" dirty="0"/>
              <a:t>Variable names and keywords are </a:t>
            </a:r>
            <a:r>
              <a:rPr lang="en-US" b="1" dirty="0"/>
              <a:t>case sensitive.</a:t>
            </a:r>
          </a:p>
          <a:p>
            <a:pPr lvl="1"/>
            <a:r>
              <a:rPr lang="en-US" sz="2000" dirty="0" err="1">
                <a:latin typeface="Consolas" charset="0"/>
                <a:ea typeface="Consolas" charset="0"/>
                <a:cs typeface="Consolas" charset="0"/>
              </a:rPr>
              <a:t>fooBar</a:t>
            </a:r>
            <a:r>
              <a:rPr lang="en-US" sz="2000" dirty="0">
                <a:latin typeface="Consolas" charset="0"/>
                <a:ea typeface="Consolas" charset="0"/>
                <a:cs typeface="Consolas" charset="0"/>
              </a:rPr>
              <a:t> = "Tim"</a:t>
            </a:r>
          </a:p>
          <a:p>
            <a:pPr lvl="1"/>
            <a:r>
              <a:rPr lang="en-US" sz="2000" dirty="0" err="1">
                <a:latin typeface="Consolas" charset="0"/>
                <a:ea typeface="Consolas" charset="0"/>
                <a:cs typeface="Consolas" charset="0"/>
              </a:rPr>
              <a:t>foobar</a:t>
            </a:r>
            <a:r>
              <a:rPr lang="en-US" sz="2000" dirty="0">
                <a:latin typeface="Consolas" charset="0"/>
                <a:ea typeface="Consolas" charset="0"/>
                <a:cs typeface="Consolas" charset="0"/>
              </a:rPr>
              <a:t> = "Tim"</a:t>
            </a:r>
          </a:p>
          <a:p>
            <a:pPr marL="914400" lvl="2" indent="0">
              <a:buNone/>
            </a:pPr>
            <a:r>
              <a:rPr lang="en-US" sz="2000" dirty="0"/>
              <a:t>  </a:t>
            </a:r>
            <a:br>
              <a:rPr lang="en-US" sz="2000" dirty="0"/>
            </a:br>
            <a:r>
              <a:rPr lang="en-US" sz="2000" dirty="0"/>
              <a:t>  These are </a:t>
            </a:r>
            <a:r>
              <a:rPr lang="en-US" sz="2000" i="1" dirty="0"/>
              <a:t>two</a:t>
            </a:r>
            <a:r>
              <a:rPr lang="en-US" sz="2000" dirty="0"/>
              <a:t> different variables!</a:t>
            </a:r>
          </a:p>
          <a:p>
            <a:pPr lvl="1"/>
            <a:endParaRPr lang="en-US" sz="2000" dirty="0"/>
          </a:p>
          <a:p>
            <a:r>
              <a:rPr lang="en-US" dirty="0"/>
              <a:t>This will drive you crazy in your coding if you accidentally capitalize a variable name one place in the code and don't capitalize it in another.  The code won't work as you expect.  </a:t>
            </a:r>
            <a:br>
              <a:rPr lang="en-US" dirty="0"/>
            </a:br>
            <a:br>
              <a:rPr lang="en-US" dirty="0"/>
            </a:br>
            <a:r>
              <a:rPr lang="en-US" b="1" dirty="0"/>
              <a:t>REMEMBER THIS!</a:t>
            </a:r>
          </a:p>
        </p:txBody>
      </p:sp>
      <p:sp>
        <p:nvSpPr>
          <p:cNvPr id="2" name="Up Arrow 1"/>
          <p:cNvSpPr/>
          <p:nvPr/>
        </p:nvSpPr>
        <p:spPr>
          <a:xfrm>
            <a:off x="1722648" y="2547480"/>
            <a:ext cx="269421" cy="359229"/>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5542" y="5858759"/>
            <a:ext cx="752067" cy="752067"/>
          </a:xfrm>
          <a:prstGeom prst="rect">
            <a:avLst/>
          </a:prstGeom>
        </p:spPr>
      </p:pic>
      <p:grpSp>
        <p:nvGrpSpPr>
          <p:cNvPr id="13" name="Group 12"/>
          <p:cNvGrpSpPr/>
          <p:nvPr/>
        </p:nvGrpSpPr>
        <p:grpSpPr>
          <a:xfrm>
            <a:off x="6908810" y="1693779"/>
            <a:ext cx="3560542" cy="2066630"/>
            <a:chOff x="5657849" y="1567542"/>
            <a:chExt cx="2168515" cy="1258662"/>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7849" y="1567542"/>
              <a:ext cx="1031421" cy="103142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4943" y="1794783"/>
              <a:ext cx="1031421" cy="1031421"/>
            </a:xfrm>
            <a:prstGeom prst="rect">
              <a:avLst/>
            </a:prstGeom>
          </p:spPr>
        </p:pic>
        <p:sp>
          <p:nvSpPr>
            <p:cNvPr id="10" name="TextBox 9"/>
            <p:cNvSpPr txBox="1"/>
            <p:nvPr/>
          </p:nvSpPr>
          <p:spPr>
            <a:xfrm>
              <a:off x="5998844" y="2083251"/>
              <a:ext cx="598369" cy="276999"/>
            </a:xfrm>
            <a:prstGeom prst="rect">
              <a:avLst/>
            </a:prstGeom>
            <a:noFill/>
          </p:spPr>
          <p:txBody>
            <a:bodyPr wrap="none" rtlCol="0">
              <a:spAutoFit/>
            </a:bodyPr>
            <a:lstStyle/>
            <a:p>
              <a:r>
                <a:rPr lang="en-US" sz="1200" dirty="0" err="1"/>
                <a:t>foobar</a:t>
              </a:r>
              <a:endParaRPr lang="en-US" sz="1200" dirty="0"/>
            </a:p>
          </p:txBody>
        </p:sp>
        <p:sp>
          <p:nvSpPr>
            <p:cNvPr id="12" name="TextBox 11"/>
            <p:cNvSpPr txBox="1"/>
            <p:nvPr/>
          </p:nvSpPr>
          <p:spPr>
            <a:xfrm>
              <a:off x="7103525" y="2310493"/>
              <a:ext cx="601575" cy="276999"/>
            </a:xfrm>
            <a:prstGeom prst="rect">
              <a:avLst/>
            </a:prstGeom>
            <a:noFill/>
          </p:spPr>
          <p:txBody>
            <a:bodyPr wrap="none" rtlCol="0">
              <a:spAutoFit/>
            </a:bodyPr>
            <a:lstStyle/>
            <a:p>
              <a:r>
                <a:rPr lang="en-US" sz="1200" dirty="0" err="1"/>
                <a:t>fooBar</a:t>
              </a:r>
              <a:endParaRPr lang="en-US" sz="1200" dirty="0"/>
            </a:p>
          </p:txBody>
        </p:sp>
      </p:grpSp>
      <p:sp>
        <p:nvSpPr>
          <p:cNvPr id="9" name="Up Arrow 8">
            <a:extLst>
              <a:ext uri="{FF2B5EF4-FFF2-40B4-BE49-F238E27FC236}">
                <a16:creationId xmlns:a16="http://schemas.microsoft.com/office/drawing/2014/main" id="{9CE4BD4D-D426-587E-1876-ADFCC4260B4B}"/>
              </a:ext>
            </a:extLst>
          </p:cNvPr>
          <p:cNvSpPr/>
          <p:nvPr/>
        </p:nvSpPr>
        <p:spPr>
          <a:xfrm rot="5400000">
            <a:off x="6211535" y="2289056"/>
            <a:ext cx="269421" cy="1504727"/>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9756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911157" y="321317"/>
            <a:ext cx="8229600" cy="797644"/>
          </a:xfrm>
        </p:spPr>
        <p:txBody>
          <a:bodyPr>
            <a:normAutofit/>
          </a:bodyPr>
          <a:lstStyle/>
          <a:p>
            <a:pPr algn="l"/>
            <a:r>
              <a:rPr lang="en-US" sz="4000" b="1" dirty="0">
                <a:latin typeface="+mj-lt"/>
              </a:rPr>
              <a:t>Assignment Statement</a:t>
            </a:r>
          </a:p>
        </p:txBody>
      </p:sp>
      <p:sp>
        <p:nvSpPr>
          <p:cNvPr id="3" name="Content Placeholder 2"/>
          <p:cNvSpPr>
            <a:spLocks noGrp="1"/>
          </p:cNvSpPr>
          <p:nvPr>
            <p:ph idx="1"/>
          </p:nvPr>
        </p:nvSpPr>
        <p:spPr>
          <a:xfrm>
            <a:off x="1105441" y="1337074"/>
            <a:ext cx="8229600" cy="4525963"/>
          </a:xfrm>
        </p:spPr>
        <p:txBody>
          <a:bodyPr/>
          <a:lstStyle/>
          <a:p>
            <a:r>
              <a:rPr lang="en-US" dirty="0"/>
              <a:t>An assignment statement is::   a line of code in which a variable is given a value</a:t>
            </a:r>
            <a:br>
              <a:rPr lang="en-US" dirty="0"/>
            </a:br>
            <a:endParaRPr lang="en-US" dirty="0"/>
          </a:p>
          <a:p>
            <a:pPr marL="457200" lvl="1" indent="0">
              <a:buNone/>
            </a:pPr>
            <a:r>
              <a:rPr lang="en-US" dirty="0"/>
              <a:t>		</a:t>
            </a:r>
            <a:r>
              <a:rPr lang="en-US" b="1" dirty="0"/>
              <a:t>&lt;variable&gt; = &lt;expression&gt; </a:t>
            </a:r>
            <a:r>
              <a:rPr lang="en-US" sz="1200" dirty="0"/>
              <a:t>(expression can be many different things!)</a:t>
            </a:r>
            <a:br>
              <a:rPr lang="en-US" sz="1200" dirty="0"/>
            </a:br>
            <a:endParaRPr lang="en-US" sz="1200" dirty="0"/>
          </a:p>
          <a:p>
            <a:r>
              <a:rPr lang="en-US" dirty="0"/>
              <a:t>If the variable has never been assigned before, Python allocates an empty slot of memory, attaches the name to it, and puts in the value</a:t>
            </a:r>
          </a:p>
        </p:txBody>
      </p:sp>
      <p:pic>
        <p:nvPicPr>
          <p:cNvPr id="11" name="Picture 10">
            <a:extLst>
              <a:ext uri="{FF2B5EF4-FFF2-40B4-BE49-F238E27FC236}">
                <a16:creationId xmlns:a16="http://schemas.microsoft.com/office/drawing/2014/main" id="{31EBDB57-5361-7A4A-B649-297B6BC7E0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3953" y="2804744"/>
            <a:ext cx="1590623" cy="1590621"/>
          </a:xfrm>
          <a:prstGeom prst="rect">
            <a:avLst/>
          </a:prstGeom>
        </p:spPr>
      </p:pic>
      <p:sp>
        <p:nvSpPr>
          <p:cNvPr id="7" name="Right Arrow 6">
            <a:extLst>
              <a:ext uri="{FF2B5EF4-FFF2-40B4-BE49-F238E27FC236}">
                <a16:creationId xmlns:a16="http://schemas.microsoft.com/office/drawing/2014/main" id="{2A094C88-2D92-0146-A674-313D51B4BFEB}"/>
              </a:ext>
            </a:extLst>
          </p:cNvPr>
          <p:cNvSpPr/>
          <p:nvPr/>
        </p:nvSpPr>
        <p:spPr>
          <a:xfrm rot="5400000">
            <a:off x="10205564" y="2130359"/>
            <a:ext cx="1178330" cy="583659"/>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13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5254" y="1067821"/>
            <a:ext cx="7368108" cy="2175223"/>
          </a:xfrm>
        </p:spPr>
        <p:txBody>
          <a:bodyPr/>
          <a:lstStyle/>
          <a:p>
            <a:r>
              <a:rPr lang="en-US" dirty="0"/>
              <a:t>You can assign a variable's value to another variable OR combine values to create a new value for another variable OR </a:t>
            </a:r>
            <a:r>
              <a:rPr lang="mr-IN" dirty="0"/>
              <a:t>…</a:t>
            </a:r>
            <a:r>
              <a:rPr lang="en-US" dirty="0"/>
              <a:t>.</a:t>
            </a:r>
          </a:p>
        </p:txBody>
      </p:sp>
      <p:sp>
        <p:nvSpPr>
          <p:cNvPr id="15" name="Title 3"/>
          <p:cNvSpPr>
            <a:spLocks noGrp="1"/>
          </p:cNvSpPr>
          <p:nvPr>
            <p:ph type="title"/>
            <p:custDataLst>
              <p:tags r:id="rId1"/>
            </p:custDataLst>
          </p:nvPr>
        </p:nvSpPr>
        <p:spPr>
          <a:xfrm>
            <a:off x="604958" y="245379"/>
            <a:ext cx="8229600" cy="797644"/>
          </a:xfrm>
        </p:spPr>
        <p:txBody>
          <a:bodyPr>
            <a:normAutofit/>
          </a:bodyPr>
          <a:lstStyle/>
          <a:p>
            <a:pPr algn="l"/>
            <a:r>
              <a:rPr lang="en-US" sz="4000" b="1" dirty="0">
                <a:latin typeface="+mj-lt"/>
              </a:rPr>
              <a:t>Assignment Statement (</a:t>
            </a:r>
            <a:r>
              <a:rPr lang="en-US" sz="4000" b="1" dirty="0" err="1">
                <a:latin typeface="+mj-lt"/>
              </a:rPr>
              <a:t>cont</a:t>
            </a:r>
            <a:r>
              <a:rPr lang="en-US" sz="4000" b="1" dirty="0">
                <a:latin typeface="+mj-lt"/>
              </a:rPr>
              <a:t>)</a:t>
            </a:r>
          </a:p>
        </p:txBody>
      </p:sp>
      <p:grpSp>
        <p:nvGrpSpPr>
          <p:cNvPr id="10" name="Group 9">
            <a:extLst>
              <a:ext uri="{FF2B5EF4-FFF2-40B4-BE49-F238E27FC236}">
                <a16:creationId xmlns:a16="http://schemas.microsoft.com/office/drawing/2014/main" id="{1BEBCD8A-C63B-04D6-1B4D-D3FCAFB476C0}"/>
              </a:ext>
            </a:extLst>
          </p:cNvPr>
          <p:cNvGrpSpPr/>
          <p:nvPr/>
        </p:nvGrpSpPr>
        <p:grpSpPr>
          <a:xfrm>
            <a:off x="8449744" y="490603"/>
            <a:ext cx="1477560" cy="1331258"/>
            <a:chOff x="6533220" y="2529191"/>
            <a:chExt cx="1477560" cy="1331258"/>
          </a:xfrm>
        </p:grpSpPr>
        <p:grpSp>
          <p:nvGrpSpPr>
            <p:cNvPr id="9" name="Group 8"/>
            <p:cNvGrpSpPr/>
            <p:nvPr/>
          </p:nvGrpSpPr>
          <p:grpSpPr>
            <a:xfrm>
              <a:off x="6737442" y="2716320"/>
              <a:ext cx="1095781" cy="989337"/>
              <a:chOff x="5244391" y="2302329"/>
              <a:chExt cx="1389229" cy="1254279"/>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7899" y="2471058"/>
                <a:ext cx="762000" cy="762000"/>
              </a:xfrm>
              <a:prstGeom prst="rect">
                <a:avLst/>
              </a:prstGeom>
            </p:spPr>
          </p:pic>
          <p:sp>
            <p:nvSpPr>
              <p:cNvPr id="7" name="TextBox 6"/>
              <p:cNvSpPr txBox="1"/>
              <p:nvPr/>
            </p:nvSpPr>
            <p:spPr>
              <a:xfrm>
                <a:off x="5725762" y="3149914"/>
                <a:ext cx="907858" cy="406694"/>
              </a:xfrm>
              <a:prstGeom prst="rect">
                <a:avLst/>
              </a:prstGeom>
              <a:noFill/>
            </p:spPr>
            <p:txBody>
              <a:bodyPr wrap="none" rtlCol="0">
                <a:spAutoFit/>
              </a:bodyPr>
              <a:lstStyle/>
              <a:p>
                <a:r>
                  <a:rPr lang="en-US" dirty="0" err="1"/>
                  <a:t>myAge</a:t>
                </a:r>
                <a:endParaRPr lang="en-US" dirty="0"/>
              </a:p>
            </p:txBody>
          </p:sp>
          <p:sp>
            <p:nvSpPr>
              <p:cNvPr id="6" name="TextBox 5"/>
              <p:cNvSpPr txBox="1"/>
              <p:nvPr/>
            </p:nvSpPr>
            <p:spPr>
              <a:xfrm>
                <a:off x="5244391" y="2680084"/>
                <a:ext cx="545789" cy="508367"/>
              </a:xfrm>
              <a:prstGeom prst="rect">
                <a:avLst/>
              </a:prstGeom>
              <a:noFill/>
            </p:spPr>
            <p:txBody>
              <a:bodyPr wrap="none" rtlCol="0">
                <a:spAutoFit/>
              </a:bodyPr>
              <a:lstStyle/>
              <a:p>
                <a:r>
                  <a:rPr lang="en-US" sz="2400" dirty="0"/>
                  <a:t>44</a:t>
                </a:r>
              </a:p>
            </p:txBody>
          </p:sp>
          <p:sp>
            <p:nvSpPr>
              <p:cNvPr id="8" name="U-Turn Arrow 7"/>
              <p:cNvSpPr/>
              <p:nvPr/>
            </p:nvSpPr>
            <p:spPr>
              <a:xfrm>
                <a:off x="5453743" y="2302329"/>
                <a:ext cx="726621" cy="342900"/>
              </a:xfrm>
              <a:prstGeom prst="utur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sp>
          <p:nvSpPr>
            <p:cNvPr id="20" name="Rectangle 19">
              <a:extLst>
                <a:ext uri="{FF2B5EF4-FFF2-40B4-BE49-F238E27FC236}">
                  <a16:creationId xmlns:a16="http://schemas.microsoft.com/office/drawing/2014/main" id="{B5FAB404-BE7C-3B4A-8FDB-967E9A2E7F2E}"/>
                </a:ext>
              </a:extLst>
            </p:cNvPr>
            <p:cNvSpPr/>
            <p:nvPr/>
          </p:nvSpPr>
          <p:spPr>
            <a:xfrm>
              <a:off x="6533220" y="2529191"/>
              <a:ext cx="1477560" cy="13312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5C30D38-0112-9F82-0385-1142E572EAAA}"/>
              </a:ext>
            </a:extLst>
          </p:cNvPr>
          <p:cNvGrpSpPr/>
          <p:nvPr/>
        </p:nvGrpSpPr>
        <p:grpSpPr>
          <a:xfrm>
            <a:off x="10161440" y="507954"/>
            <a:ext cx="1642559" cy="1331258"/>
            <a:chOff x="8156194" y="2529689"/>
            <a:chExt cx="1642559" cy="133125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0653" y="2938619"/>
              <a:ext cx="601042" cy="601042"/>
            </a:xfrm>
            <a:prstGeom prst="rect">
              <a:avLst/>
            </a:prstGeom>
          </p:spPr>
        </p:pic>
        <p:sp>
          <p:nvSpPr>
            <p:cNvPr id="4" name="TextBox 3"/>
            <p:cNvSpPr txBox="1"/>
            <p:nvPr/>
          </p:nvSpPr>
          <p:spPr>
            <a:xfrm>
              <a:off x="8850311" y="3539661"/>
              <a:ext cx="838614" cy="320788"/>
            </a:xfrm>
            <a:prstGeom prst="rect">
              <a:avLst/>
            </a:prstGeom>
            <a:noFill/>
          </p:spPr>
          <p:txBody>
            <a:bodyPr wrap="none" rtlCol="0">
              <a:spAutoFit/>
            </a:bodyPr>
            <a:lstStyle/>
            <a:p>
              <a:r>
                <a:rPr lang="en-US" dirty="0" err="1"/>
                <a:t>yourAge</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006324" flipH="1">
              <a:off x="8507337" y="2561730"/>
              <a:ext cx="601042" cy="601042"/>
            </a:xfrm>
            <a:prstGeom prst="rect">
              <a:avLst/>
            </a:prstGeom>
          </p:spPr>
        </p:pic>
        <p:sp>
          <p:nvSpPr>
            <p:cNvPr id="12" name="TextBox 11"/>
            <p:cNvSpPr txBox="1"/>
            <p:nvPr/>
          </p:nvSpPr>
          <p:spPr>
            <a:xfrm rot="2997652">
              <a:off x="8152270" y="2915606"/>
              <a:ext cx="716091" cy="320788"/>
            </a:xfrm>
            <a:prstGeom prst="rect">
              <a:avLst/>
            </a:prstGeom>
            <a:noFill/>
          </p:spPr>
          <p:txBody>
            <a:bodyPr wrap="none" rtlCol="0">
              <a:spAutoFit/>
            </a:bodyPr>
            <a:lstStyle/>
            <a:p>
              <a:r>
                <a:rPr lang="en-US" dirty="0" err="1"/>
                <a:t>myAge</a:t>
              </a:r>
              <a:endParaRPr lang="en-US" dirty="0"/>
            </a:p>
          </p:txBody>
        </p:sp>
        <p:sp>
          <p:nvSpPr>
            <p:cNvPr id="13" name="TextBox 12"/>
            <p:cNvSpPr txBox="1"/>
            <p:nvPr/>
          </p:nvSpPr>
          <p:spPr>
            <a:xfrm rot="3640407">
              <a:off x="9010254" y="2566794"/>
              <a:ext cx="430502" cy="400984"/>
            </a:xfrm>
            <a:prstGeom prst="rect">
              <a:avLst/>
            </a:prstGeom>
            <a:noFill/>
            <a:effectLst/>
          </p:spPr>
          <p:txBody>
            <a:bodyPr wrap="none" rtlCol="0">
              <a:spAutoFit/>
            </a:bodyPr>
            <a:lstStyle/>
            <a:p>
              <a:r>
                <a:rPr lang="en-US" sz="2400" dirty="0">
                  <a:effectLst>
                    <a:glow rad="63500">
                      <a:schemeClr val="accent3">
                        <a:satMod val="175000"/>
                        <a:alpha val="40000"/>
                      </a:schemeClr>
                    </a:glow>
                  </a:effectLst>
                </a:rPr>
                <a:t>44</a:t>
              </a:r>
            </a:p>
          </p:txBody>
        </p:sp>
        <p:sp>
          <p:nvSpPr>
            <p:cNvPr id="52" name="Rectangle 51">
              <a:extLst>
                <a:ext uri="{FF2B5EF4-FFF2-40B4-BE49-F238E27FC236}">
                  <a16:creationId xmlns:a16="http://schemas.microsoft.com/office/drawing/2014/main" id="{986C5B5B-C6D8-4941-BF46-FE205EEB191B}"/>
                </a:ext>
              </a:extLst>
            </p:cNvPr>
            <p:cNvSpPr/>
            <p:nvPr/>
          </p:nvSpPr>
          <p:spPr>
            <a:xfrm>
              <a:off x="8156194" y="2529689"/>
              <a:ext cx="1642559" cy="13312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AF5B0F31-346F-77E2-09A8-E17B4B858A2C}"/>
              </a:ext>
            </a:extLst>
          </p:cNvPr>
          <p:cNvGrpSpPr/>
          <p:nvPr/>
        </p:nvGrpSpPr>
        <p:grpSpPr>
          <a:xfrm>
            <a:off x="9199050" y="2062588"/>
            <a:ext cx="2208425" cy="1379524"/>
            <a:chOff x="9885449" y="2529191"/>
            <a:chExt cx="2208425" cy="1379524"/>
          </a:xfrm>
        </p:grpSpPr>
        <p:pic>
          <p:nvPicPr>
            <p:cNvPr id="30" name="Picture 29">
              <a:extLst>
                <a:ext uri="{FF2B5EF4-FFF2-40B4-BE49-F238E27FC236}">
                  <a16:creationId xmlns:a16="http://schemas.microsoft.com/office/drawing/2014/main" id="{EE1A814E-6B2B-A841-B488-F23215ED27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1408" y="2985045"/>
              <a:ext cx="601042" cy="601042"/>
            </a:xfrm>
            <a:prstGeom prst="rect">
              <a:avLst/>
            </a:prstGeom>
          </p:spPr>
        </p:pic>
        <p:pic>
          <p:nvPicPr>
            <p:cNvPr id="31" name="Picture 30">
              <a:extLst>
                <a:ext uri="{FF2B5EF4-FFF2-40B4-BE49-F238E27FC236}">
                  <a16:creationId xmlns:a16="http://schemas.microsoft.com/office/drawing/2014/main" id="{699B1F4B-9148-C745-9A80-B6CDD19C8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7922" y="2985045"/>
              <a:ext cx="601042" cy="601042"/>
            </a:xfrm>
            <a:prstGeom prst="rect">
              <a:avLst/>
            </a:prstGeom>
          </p:spPr>
        </p:pic>
        <p:sp>
          <p:nvSpPr>
            <p:cNvPr id="32" name="TextBox 31">
              <a:extLst>
                <a:ext uri="{FF2B5EF4-FFF2-40B4-BE49-F238E27FC236}">
                  <a16:creationId xmlns:a16="http://schemas.microsoft.com/office/drawing/2014/main" id="{96A09C6F-EFB9-6B48-B4E6-A5F2F871C78E}"/>
                </a:ext>
              </a:extLst>
            </p:cNvPr>
            <p:cNvSpPr txBox="1"/>
            <p:nvPr/>
          </p:nvSpPr>
          <p:spPr>
            <a:xfrm>
              <a:off x="11040009" y="3570506"/>
              <a:ext cx="838614" cy="320788"/>
            </a:xfrm>
            <a:prstGeom prst="rect">
              <a:avLst/>
            </a:prstGeom>
            <a:noFill/>
          </p:spPr>
          <p:txBody>
            <a:bodyPr wrap="none" rtlCol="0">
              <a:spAutoFit/>
            </a:bodyPr>
            <a:lstStyle/>
            <a:p>
              <a:r>
                <a:rPr lang="en-US" dirty="0" err="1"/>
                <a:t>yourAge</a:t>
              </a:r>
              <a:endParaRPr lang="en-US" dirty="0"/>
            </a:p>
          </p:txBody>
        </p:sp>
        <p:sp>
          <p:nvSpPr>
            <p:cNvPr id="33" name="TextBox 32">
              <a:extLst>
                <a:ext uri="{FF2B5EF4-FFF2-40B4-BE49-F238E27FC236}">
                  <a16:creationId xmlns:a16="http://schemas.microsoft.com/office/drawing/2014/main" id="{C8926583-E9F7-5E41-8C82-28A147523FDF}"/>
                </a:ext>
              </a:extLst>
            </p:cNvPr>
            <p:cNvSpPr txBox="1"/>
            <p:nvPr/>
          </p:nvSpPr>
          <p:spPr>
            <a:xfrm>
              <a:off x="10131749" y="3587927"/>
              <a:ext cx="716090" cy="320788"/>
            </a:xfrm>
            <a:prstGeom prst="rect">
              <a:avLst/>
            </a:prstGeom>
            <a:noFill/>
          </p:spPr>
          <p:txBody>
            <a:bodyPr wrap="none" rtlCol="0">
              <a:spAutoFit/>
            </a:bodyPr>
            <a:lstStyle/>
            <a:p>
              <a:r>
                <a:rPr lang="en-US" dirty="0" err="1"/>
                <a:t>myAge</a:t>
              </a:r>
              <a:endParaRPr lang="en-US" dirty="0"/>
            </a:p>
          </p:txBody>
        </p:sp>
        <p:sp>
          <p:nvSpPr>
            <p:cNvPr id="34" name="TextBox 33">
              <a:extLst>
                <a:ext uri="{FF2B5EF4-FFF2-40B4-BE49-F238E27FC236}">
                  <a16:creationId xmlns:a16="http://schemas.microsoft.com/office/drawing/2014/main" id="{FBBCE0D2-6679-DF45-86A4-817E79A5A90F}"/>
                </a:ext>
              </a:extLst>
            </p:cNvPr>
            <p:cNvSpPr txBox="1"/>
            <p:nvPr/>
          </p:nvSpPr>
          <p:spPr>
            <a:xfrm>
              <a:off x="9885449" y="3186453"/>
              <a:ext cx="430502" cy="400984"/>
            </a:xfrm>
            <a:prstGeom prst="rect">
              <a:avLst/>
            </a:prstGeom>
            <a:noFill/>
          </p:spPr>
          <p:txBody>
            <a:bodyPr wrap="none" rtlCol="0">
              <a:spAutoFit/>
            </a:bodyPr>
            <a:lstStyle/>
            <a:p>
              <a:r>
                <a:rPr lang="en-US" sz="2400" dirty="0"/>
                <a:t>44</a:t>
              </a:r>
            </a:p>
          </p:txBody>
        </p:sp>
        <p:sp>
          <p:nvSpPr>
            <p:cNvPr id="35" name="U-Turn Arrow 34">
              <a:extLst>
                <a:ext uri="{FF2B5EF4-FFF2-40B4-BE49-F238E27FC236}">
                  <a16:creationId xmlns:a16="http://schemas.microsoft.com/office/drawing/2014/main" id="{F8B1F654-32D9-4742-B3F0-CEA68AC7FEBF}"/>
                </a:ext>
              </a:extLst>
            </p:cNvPr>
            <p:cNvSpPr/>
            <p:nvPr/>
          </p:nvSpPr>
          <p:spPr>
            <a:xfrm>
              <a:off x="10050579" y="2888491"/>
              <a:ext cx="573136" cy="270469"/>
            </a:xfrm>
            <a:prstGeom prst="utur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44EBC2A5-C473-8745-9298-19065705CB39}"/>
                </a:ext>
              </a:extLst>
            </p:cNvPr>
            <p:cNvSpPr txBox="1"/>
            <p:nvPr/>
          </p:nvSpPr>
          <p:spPr>
            <a:xfrm>
              <a:off x="11663372" y="3126936"/>
              <a:ext cx="430502" cy="400984"/>
            </a:xfrm>
            <a:prstGeom prst="rect">
              <a:avLst/>
            </a:prstGeom>
            <a:noFill/>
          </p:spPr>
          <p:txBody>
            <a:bodyPr wrap="none" rtlCol="0">
              <a:spAutoFit/>
            </a:bodyPr>
            <a:lstStyle/>
            <a:p>
              <a:r>
                <a:rPr lang="en-US" sz="2400" dirty="0"/>
                <a:t>44</a:t>
              </a:r>
            </a:p>
          </p:txBody>
        </p:sp>
        <p:sp>
          <p:nvSpPr>
            <p:cNvPr id="51" name="U-Turn Arrow 50">
              <a:extLst>
                <a:ext uri="{FF2B5EF4-FFF2-40B4-BE49-F238E27FC236}">
                  <a16:creationId xmlns:a16="http://schemas.microsoft.com/office/drawing/2014/main" id="{F1BB7D81-2DA6-694F-9B42-2ABF55C08B13}"/>
                </a:ext>
              </a:extLst>
            </p:cNvPr>
            <p:cNvSpPr/>
            <p:nvPr/>
          </p:nvSpPr>
          <p:spPr>
            <a:xfrm flipH="1">
              <a:off x="11259367" y="2849408"/>
              <a:ext cx="601042" cy="270469"/>
            </a:xfrm>
            <a:prstGeom prst="utur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66C76F7B-B3C8-6C4B-9CA5-A6D8170BEC44}"/>
                </a:ext>
              </a:extLst>
            </p:cNvPr>
            <p:cNvSpPr/>
            <p:nvPr/>
          </p:nvSpPr>
          <p:spPr>
            <a:xfrm>
              <a:off x="9965118" y="2529191"/>
              <a:ext cx="2128756" cy="13312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373383B-DFB4-5042-A3A5-7FE413B8A7E7}"/>
              </a:ext>
            </a:extLst>
          </p:cNvPr>
          <p:cNvGrpSpPr/>
          <p:nvPr/>
        </p:nvGrpSpPr>
        <p:grpSpPr>
          <a:xfrm>
            <a:off x="9092186" y="4160799"/>
            <a:ext cx="2578673" cy="1927339"/>
            <a:chOff x="6138512" y="4183202"/>
            <a:chExt cx="2578673" cy="1927339"/>
          </a:xfrm>
        </p:grpSpPr>
        <p:grpSp>
          <p:nvGrpSpPr>
            <p:cNvPr id="26" name="Group 25"/>
            <p:cNvGrpSpPr/>
            <p:nvPr/>
          </p:nvGrpSpPr>
          <p:grpSpPr>
            <a:xfrm>
              <a:off x="6207164" y="4325061"/>
              <a:ext cx="2510021" cy="1696716"/>
              <a:chOff x="6217661" y="4070284"/>
              <a:chExt cx="2510021" cy="1696716"/>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4949" y="4669061"/>
                <a:ext cx="862733" cy="862733"/>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217661" y="4070284"/>
                <a:ext cx="691997" cy="69199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917236" y="4071955"/>
                <a:ext cx="691997" cy="691997"/>
              </a:xfrm>
              <a:prstGeom prst="rect">
                <a:avLst/>
              </a:prstGeom>
            </p:spPr>
          </p:pic>
          <p:sp>
            <p:nvSpPr>
              <p:cNvPr id="19" name="TextBox 18"/>
              <p:cNvSpPr txBox="1"/>
              <p:nvPr/>
            </p:nvSpPr>
            <p:spPr>
              <a:xfrm>
                <a:off x="6772870" y="4307244"/>
                <a:ext cx="300082" cy="369332"/>
              </a:xfrm>
              <a:prstGeom prst="rect">
                <a:avLst/>
              </a:prstGeom>
              <a:noFill/>
            </p:spPr>
            <p:txBody>
              <a:bodyPr wrap="none" rtlCol="0">
                <a:spAutoFit/>
              </a:bodyPr>
              <a:lstStyle/>
              <a:p>
                <a:r>
                  <a:rPr lang="en-US"/>
                  <a:t>+</a:t>
                </a:r>
                <a:endParaRPr lang="en-US" dirty="0"/>
              </a:p>
            </p:txBody>
          </p:sp>
          <p:sp>
            <p:nvSpPr>
              <p:cNvPr id="21" name="TextBox 20"/>
              <p:cNvSpPr txBox="1"/>
              <p:nvPr/>
            </p:nvSpPr>
            <p:spPr>
              <a:xfrm>
                <a:off x="6233430" y="4690965"/>
                <a:ext cx="643125" cy="276999"/>
              </a:xfrm>
              <a:prstGeom prst="rect">
                <a:avLst/>
              </a:prstGeom>
              <a:noFill/>
            </p:spPr>
            <p:txBody>
              <a:bodyPr wrap="none" rtlCol="0">
                <a:spAutoFit/>
              </a:bodyPr>
              <a:lstStyle/>
              <a:p>
                <a:r>
                  <a:rPr lang="en-US" sz="1200"/>
                  <a:t>nMales</a:t>
                </a:r>
                <a:endParaRPr lang="en-US" sz="1200" dirty="0"/>
              </a:p>
            </p:txBody>
          </p:sp>
          <p:sp>
            <p:nvSpPr>
              <p:cNvPr id="22" name="TextBox 21"/>
              <p:cNvSpPr txBox="1"/>
              <p:nvPr/>
            </p:nvSpPr>
            <p:spPr>
              <a:xfrm>
                <a:off x="6876555" y="4710329"/>
                <a:ext cx="780406" cy="276999"/>
              </a:xfrm>
              <a:prstGeom prst="rect">
                <a:avLst/>
              </a:prstGeom>
              <a:noFill/>
            </p:spPr>
            <p:txBody>
              <a:bodyPr wrap="none" rtlCol="0">
                <a:spAutoFit/>
              </a:bodyPr>
              <a:lstStyle/>
              <a:p>
                <a:r>
                  <a:rPr lang="en-US" sz="1200"/>
                  <a:t>nFemales</a:t>
                </a:r>
                <a:endParaRPr lang="en-US" sz="1200" dirty="0"/>
              </a:p>
            </p:txBody>
          </p:sp>
          <p:sp>
            <p:nvSpPr>
              <p:cNvPr id="23" name="TextBox 22"/>
              <p:cNvSpPr txBox="1"/>
              <p:nvPr/>
            </p:nvSpPr>
            <p:spPr>
              <a:xfrm>
                <a:off x="7991742" y="5490001"/>
                <a:ext cx="692947" cy="276999"/>
              </a:xfrm>
              <a:prstGeom prst="rect">
                <a:avLst/>
              </a:prstGeom>
              <a:noFill/>
            </p:spPr>
            <p:txBody>
              <a:bodyPr wrap="none" rtlCol="0">
                <a:spAutoFit/>
              </a:bodyPr>
              <a:lstStyle/>
              <a:p>
                <a:r>
                  <a:rPr lang="en-US" sz="1200" dirty="0" err="1"/>
                  <a:t>nPeople</a:t>
                </a:r>
                <a:endParaRPr lang="en-US" sz="1200" dirty="0"/>
              </a:p>
            </p:txBody>
          </p:sp>
          <p:sp>
            <p:nvSpPr>
              <p:cNvPr id="24" name="TextBox 23"/>
              <p:cNvSpPr txBox="1"/>
              <p:nvPr/>
            </p:nvSpPr>
            <p:spPr>
              <a:xfrm rot="3640407">
                <a:off x="7888567" y="4507227"/>
                <a:ext cx="495649" cy="461665"/>
              </a:xfrm>
              <a:prstGeom prst="rect">
                <a:avLst/>
              </a:prstGeom>
              <a:noFill/>
              <a:effectLst/>
            </p:spPr>
            <p:txBody>
              <a:bodyPr wrap="none" rtlCol="0">
                <a:spAutoFit/>
              </a:bodyPr>
              <a:lstStyle/>
              <a:p>
                <a:r>
                  <a:rPr lang="en-US" sz="2400">
                    <a:effectLst>
                      <a:glow rad="63500">
                        <a:schemeClr val="accent3">
                          <a:satMod val="175000"/>
                          <a:alpha val="40000"/>
                        </a:schemeClr>
                      </a:glow>
                    </a:effectLst>
                  </a:rPr>
                  <a:t>44</a:t>
                </a:r>
              </a:p>
            </p:txBody>
          </p:sp>
          <p:sp>
            <p:nvSpPr>
              <p:cNvPr id="25" name="Bent Arrow 24"/>
              <p:cNvSpPr/>
              <p:nvPr/>
            </p:nvSpPr>
            <p:spPr>
              <a:xfrm rot="5400000">
                <a:off x="7857347" y="4082141"/>
                <a:ext cx="479430" cy="761971"/>
              </a:xfrm>
              <a:prstGeom prst="bentArrow">
                <a:avLst>
                  <a:gd name="adj1" fmla="val 14782"/>
                  <a:gd name="adj2" fmla="val 25000"/>
                  <a:gd name="adj3" fmla="val 25000"/>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sp>
          <p:nvSpPr>
            <p:cNvPr id="27" name="TextBox 26"/>
            <p:cNvSpPr txBox="1"/>
            <p:nvPr/>
          </p:nvSpPr>
          <p:spPr>
            <a:xfrm rot="2793544">
              <a:off x="6335142" y="4207888"/>
              <a:ext cx="418704" cy="369332"/>
            </a:xfrm>
            <a:prstGeom prst="rect">
              <a:avLst/>
            </a:prstGeom>
            <a:noFill/>
          </p:spPr>
          <p:txBody>
            <a:bodyPr wrap="none" rtlCol="0">
              <a:spAutoFit/>
            </a:bodyPr>
            <a:lstStyle/>
            <a:p>
              <a:r>
                <a:rPr lang="en-US"/>
                <a:t>23</a:t>
              </a:r>
            </a:p>
          </p:txBody>
        </p:sp>
        <p:sp>
          <p:nvSpPr>
            <p:cNvPr id="28" name="TextBox 27"/>
            <p:cNvSpPr txBox="1"/>
            <p:nvPr/>
          </p:nvSpPr>
          <p:spPr>
            <a:xfrm rot="2793544">
              <a:off x="7050486" y="4214214"/>
              <a:ext cx="418704" cy="369332"/>
            </a:xfrm>
            <a:prstGeom prst="rect">
              <a:avLst/>
            </a:prstGeom>
            <a:noFill/>
          </p:spPr>
          <p:txBody>
            <a:bodyPr wrap="none" rtlCol="0">
              <a:spAutoFit/>
            </a:bodyPr>
            <a:lstStyle/>
            <a:p>
              <a:r>
                <a:rPr lang="en-US" dirty="0"/>
                <a:t>21</a:t>
              </a:r>
            </a:p>
          </p:txBody>
        </p:sp>
        <p:sp>
          <p:nvSpPr>
            <p:cNvPr id="54" name="Rectangle 53">
              <a:extLst>
                <a:ext uri="{FF2B5EF4-FFF2-40B4-BE49-F238E27FC236}">
                  <a16:creationId xmlns:a16="http://schemas.microsoft.com/office/drawing/2014/main" id="{63E2E956-1828-E546-86D7-0071EC8D4628}"/>
                </a:ext>
              </a:extLst>
            </p:cNvPr>
            <p:cNvSpPr/>
            <p:nvPr/>
          </p:nvSpPr>
          <p:spPr>
            <a:xfrm>
              <a:off x="6138512" y="4190695"/>
              <a:ext cx="2535679" cy="1919846"/>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06E8BC85-8B23-37AA-AE21-CCAFA50A1631}"/>
              </a:ext>
            </a:extLst>
          </p:cNvPr>
          <p:cNvSpPr txBox="1"/>
          <p:nvPr/>
        </p:nvSpPr>
        <p:spPr>
          <a:xfrm>
            <a:off x="2019019" y="3520679"/>
            <a:ext cx="6094070" cy="255454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marL="460375" lvl="2">
              <a:buNone/>
            </a:pPr>
            <a:r>
              <a:rPr lang="en-US" sz="2000" dirty="0" err="1">
                <a:latin typeface="Consolas" charset="0"/>
                <a:ea typeface="Consolas" charset="0"/>
                <a:cs typeface="Consolas" charset="0"/>
              </a:rPr>
              <a:t>myAge</a:t>
            </a:r>
            <a:r>
              <a:rPr lang="en-US" sz="2000" dirty="0">
                <a:latin typeface="Consolas" charset="0"/>
                <a:ea typeface="Consolas" charset="0"/>
                <a:cs typeface="Consolas" charset="0"/>
              </a:rPr>
              <a:t> = 44</a:t>
            </a:r>
          </a:p>
          <a:p>
            <a:pPr marL="460375" lvl="2">
              <a:buNone/>
            </a:pPr>
            <a:r>
              <a:rPr lang="en-US" sz="2000" dirty="0" err="1">
                <a:latin typeface="Consolas" charset="0"/>
                <a:ea typeface="Consolas" charset="0"/>
                <a:cs typeface="Consolas" charset="0"/>
              </a:rPr>
              <a:t>yourAge</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myAge</a:t>
            </a:r>
            <a:endParaRPr lang="en-US" sz="2000" dirty="0">
              <a:latin typeface="Consolas" charset="0"/>
              <a:ea typeface="Consolas" charset="0"/>
              <a:cs typeface="Consolas" charset="0"/>
            </a:endParaRPr>
          </a:p>
          <a:p>
            <a:pPr marL="460375" lvl="2">
              <a:buNone/>
            </a:pPr>
            <a:r>
              <a:rPr lang="en-US" sz="2000" dirty="0">
                <a:latin typeface="Consolas" charset="0"/>
                <a:ea typeface="Consolas" charset="0"/>
                <a:cs typeface="Consolas" charset="0"/>
              </a:rPr>
              <a:t>print(</a:t>
            </a:r>
            <a:r>
              <a:rPr lang="en-US" sz="2000" dirty="0" err="1">
                <a:latin typeface="Consolas" charset="0"/>
                <a:ea typeface="Consolas" charset="0"/>
                <a:cs typeface="Consolas" charset="0"/>
              </a:rPr>
              <a:t>yourAge</a:t>
            </a:r>
            <a:r>
              <a:rPr lang="en-US" sz="2000" dirty="0">
                <a:latin typeface="Consolas" charset="0"/>
                <a:ea typeface="Consolas" charset="0"/>
                <a:cs typeface="Consolas" charset="0"/>
              </a:rPr>
              <a:t>) # output is 44</a:t>
            </a:r>
          </a:p>
          <a:p>
            <a:pPr marL="460375" lvl="2">
              <a:buNone/>
            </a:pPr>
            <a:endParaRPr lang="en-US" sz="2000" dirty="0">
              <a:latin typeface="Consolas" charset="0"/>
              <a:ea typeface="Consolas" charset="0"/>
              <a:cs typeface="Consolas" charset="0"/>
            </a:endParaRPr>
          </a:p>
          <a:p>
            <a:pPr marL="460375" lvl="2">
              <a:buNone/>
            </a:pPr>
            <a:r>
              <a:rPr lang="en-US" sz="2000" dirty="0" err="1">
                <a:latin typeface="Consolas" charset="0"/>
                <a:ea typeface="Consolas" charset="0"/>
                <a:cs typeface="Consolas" charset="0"/>
              </a:rPr>
              <a:t>nMales</a:t>
            </a:r>
            <a:r>
              <a:rPr lang="en-US" sz="2000" dirty="0">
                <a:latin typeface="Consolas" charset="0"/>
                <a:ea typeface="Consolas" charset="0"/>
                <a:cs typeface="Consolas" charset="0"/>
              </a:rPr>
              <a:t> = 23</a:t>
            </a:r>
          </a:p>
          <a:p>
            <a:pPr marL="460375" lvl="2">
              <a:buNone/>
            </a:pPr>
            <a:r>
              <a:rPr lang="en-US" sz="2000" dirty="0" err="1">
                <a:latin typeface="Consolas" charset="0"/>
                <a:ea typeface="Consolas" charset="0"/>
                <a:cs typeface="Consolas" charset="0"/>
              </a:rPr>
              <a:t>nFemales</a:t>
            </a:r>
            <a:r>
              <a:rPr lang="en-US" sz="2000" dirty="0">
                <a:latin typeface="Consolas" charset="0"/>
                <a:ea typeface="Consolas" charset="0"/>
                <a:cs typeface="Consolas" charset="0"/>
              </a:rPr>
              <a:t> = 21</a:t>
            </a:r>
          </a:p>
          <a:p>
            <a:pPr marL="460375" lvl="2">
              <a:buNone/>
            </a:pPr>
            <a:r>
              <a:rPr lang="en-US" sz="2000" dirty="0" err="1">
                <a:latin typeface="Consolas" charset="0"/>
                <a:ea typeface="Consolas" charset="0"/>
                <a:cs typeface="Consolas" charset="0"/>
              </a:rPr>
              <a:t>nPeople</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nMales</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nFemales</a:t>
            </a:r>
            <a:endParaRPr lang="en-US" sz="2000" dirty="0">
              <a:latin typeface="Consolas" charset="0"/>
              <a:ea typeface="Consolas" charset="0"/>
              <a:cs typeface="Consolas" charset="0"/>
            </a:endParaRPr>
          </a:p>
          <a:p>
            <a:pPr marL="460375" lvl="2">
              <a:buNone/>
            </a:pPr>
            <a:r>
              <a:rPr lang="en-US" sz="2000" dirty="0">
                <a:latin typeface="Consolas" charset="0"/>
                <a:ea typeface="Consolas" charset="0"/>
                <a:cs typeface="Consolas" charset="0"/>
              </a:rPr>
              <a:t>print(</a:t>
            </a:r>
            <a:r>
              <a:rPr lang="en-US" sz="2000" dirty="0" err="1">
                <a:latin typeface="Consolas" charset="0"/>
                <a:ea typeface="Consolas" charset="0"/>
                <a:cs typeface="Consolas" charset="0"/>
              </a:rPr>
              <a:t>nPeople</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ouptut</a:t>
            </a:r>
            <a:r>
              <a:rPr lang="en-US" sz="2000" dirty="0">
                <a:latin typeface="Consolas" charset="0"/>
                <a:ea typeface="Consolas" charset="0"/>
                <a:cs typeface="Consolas" charset="0"/>
              </a:rPr>
              <a:t> is 44 </a:t>
            </a:r>
          </a:p>
        </p:txBody>
      </p:sp>
      <p:cxnSp>
        <p:nvCxnSpPr>
          <p:cNvPr id="42" name="Straight Connector 41">
            <a:extLst>
              <a:ext uri="{FF2B5EF4-FFF2-40B4-BE49-F238E27FC236}">
                <a16:creationId xmlns:a16="http://schemas.microsoft.com/office/drawing/2014/main" id="{E69603FF-67C7-911D-31F9-455E8A25BFE5}"/>
              </a:ext>
            </a:extLst>
          </p:cNvPr>
          <p:cNvCxnSpPr/>
          <p:nvPr/>
        </p:nvCxnSpPr>
        <p:spPr>
          <a:xfrm>
            <a:off x="8819096" y="3750197"/>
            <a:ext cx="298490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260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874295" y="273730"/>
            <a:ext cx="8229600" cy="797644"/>
          </a:xfrm>
        </p:spPr>
        <p:txBody>
          <a:bodyPr>
            <a:normAutofit/>
          </a:bodyPr>
          <a:lstStyle/>
          <a:p>
            <a:pPr algn="l"/>
            <a:r>
              <a:rPr lang="en-US" b="1" dirty="0">
                <a:latin typeface="+mj-lt"/>
              </a:rPr>
              <a:t>Python - Basic Data Types</a:t>
            </a:r>
          </a:p>
        </p:txBody>
      </p:sp>
      <p:sp>
        <p:nvSpPr>
          <p:cNvPr id="5" name="Content Placeholder 4"/>
          <p:cNvSpPr>
            <a:spLocks noGrp="1"/>
          </p:cNvSpPr>
          <p:nvPr>
            <p:ph idx="1"/>
            <p:custDataLst>
              <p:tags r:id="rId3"/>
            </p:custDataLst>
          </p:nvPr>
        </p:nvSpPr>
        <p:spPr>
          <a:xfrm>
            <a:off x="1444747" y="1361305"/>
            <a:ext cx="8588829" cy="4749763"/>
          </a:xfrm>
        </p:spPr>
        <p:style>
          <a:lnRef idx="2">
            <a:schemeClr val="dk1">
              <a:shade val="15000"/>
            </a:schemeClr>
          </a:lnRef>
          <a:fillRef idx="1">
            <a:schemeClr val="dk1"/>
          </a:fillRef>
          <a:effectRef idx="0">
            <a:schemeClr val="dk1"/>
          </a:effectRef>
          <a:fontRef idx="minor">
            <a:schemeClr val="lt1"/>
          </a:fontRef>
        </p:style>
        <p:txBody>
          <a:bodyPr/>
          <a:lstStyle/>
          <a:p>
            <a:r>
              <a:rPr lang="en-US" sz="2800" dirty="0"/>
              <a:t>Integers --&gt; </a:t>
            </a:r>
            <a:r>
              <a:rPr lang="en-US" sz="2800" b="1" dirty="0" err="1">
                <a:solidFill>
                  <a:srgbClr val="CDCBFF"/>
                </a:solidFill>
              </a:rPr>
              <a:t>int</a:t>
            </a:r>
            <a:r>
              <a:rPr lang="en-US" sz="2800" dirty="0"/>
              <a:t>	</a:t>
            </a:r>
          </a:p>
          <a:p>
            <a:pPr lvl="1"/>
            <a:r>
              <a:rPr lang="en-US" sz="2000" dirty="0"/>
              <a:t>Includes positive and negative integers, including zero; no decimals</a:t>
            </a:r>
          </a:p>
          <a:p>
            <a:pPr lvl="2"/>
            <a:r>
              <a:rPr lang="en-US" sz="1600" dirty="0"/>
              <a:t>1, 2, 100, 1235456</a:t>
            </a:r>
          </a:p>
          <a:p>
            <a:r>
              <a:rPr lang="en-US" sz="2800" dirty="0"/>
              <a:t>Floats --&gt; </a:t>
            </a:r>
            <a:r>
              <a:rPr lang="en-US" sz="2800" b="1" dirty="0">
                <a:solidFill>
                  <a:srgbClr val="CDCBFF"/>
                </a:solidFill>
              </a:rPr>
              <a:t>float</a:t>
            </a:r>
          </a:p>
          <a:p>
            <a:pPr lvl="1"/>
            <a:r>
              <a:rPr lang="en-US" sz="2000" dirty="0"/>
              <a:t>Real numbers with decimal points</a:t>
            </a:r>
          </a:p>
          <a:p>
            <a:pPr lvl="2"/>
            <a:r>
              <a:rPr lang="en-US" sz="1600" dirty="0"/>
              <a:t>1.1, 3.14, 569.32</a:t>
            </a:r>
          </a:p>
          <a:p>
            <a:r>
              <a:rPr lang="en-US" sz="2800" dirty="0"/>
              <a:t>Strings --&gt; </a:t>
            </a:r>
            <a:r>
              <a:rPr lang="en-US" sz="2800" b="1" dirty="0" err="1">
                <a:solidFill>
                  <a:srgbClr val="E5CDCC"/>
                </a:solidFill>
                <a:sym typeface="Wingdings"/>
              </a:rPr>
              <a:t>str</a:t>
            </a:r>
            <a:endParaRPr lang="en-US" sz="2800" b="1" dirty="0">
              <a:solidFill>
                <a:srgbClr val="E5CDCC"/>
              </a:solidFill>
            </a:endParaRPr>
          </a:p>
          <a:p>
            <a:pPr lvl="1"/>
            <a:r>
              <a:rPr lang="en-US" sz="2000" dirty="0"/>
              <a:t>Also known as text, contains </a:t>
            </a:r>
            <a:br>
              <a:rPr lang="en-US" sz="2000" dirty="0"/>
            </a:br>
            <a:r>
              <a:rPr lang="en-US" sz="2000" dirty="0"/>
              <a:t>any sequence of characters</a:t>
            </a:r>
          </a:p>
          <a:p>
            <a:pPr lvl="2"/>
            <a:r>
              <a:rPr lang="en-US" sz="1600" dirty="0"/>
              <a:t>"Here's a string with a single quote in it."</a:t>
            </a:r>
          </a:p>
          <a:p>
            <a:r>
              <a:rPr lang="en-US" sz="2800" dirty="0"/>
              <a:t>Booleans --&gt; </a:t>
            </a:r>
            <a:r>
              <a:rPr lang="en-US" sz="2800" b="1" dirty="0">
                <a:solidFill>
                  <a:srgbClr val="FECDFF"/>
                </a:solidFill>
              </a:rPr>
              <a:t>bool</a:t>
            </a:r>
          </a:p>
          <a:p>
            <a:pPr lvl="1"/>
            <a:r>
              <a:rPr lang="en-US" sz="2000" dirty="0"/>
              <a:t>Only two possible values: </a:t>
            </a:r>
            <a:r>
              <a:rPr lang="en-US" sz="2000" u="sng" dirty="0"/>
              <a:t>T</a:t>
            </a:r>
            <a:r>
              <a:rPr lang="en-US" sz="2000" dirty="0"/>
              <a:t>rue or </a:t>
            </a:r>
            <a:r>
              <a:rPr lang="en-US" sz="2000" u="sng" dirty="0"/>
              <a:t>F</a:t>
            </a:r>
            <a:r>
              <a:rPr lang="en-US" sz="2000" dirty="0"/>
              <a:t>alse (</a:t>
            </a:r>
            <a:r>
              <a:rPr lang="en-US" sz="2000" i="1" dirty="0"/>
              <a:t>must be assigned capitalized</a:t>
            </a:r>
            <a:r>
              <a:rPr lang="en-US" sz="2000" dirty="0"/>
              <a:t>)</a:t>
            </a:r>
          </a:p>
        </p:txBody>
      </p:sp>
    </p:spTree>
    <p:custDataLst>
      <p:tags r:id="rId1"/>
    </p:custDataLst>
    <p:extLst>
      <p:ext uri="{BB962C8B-B14F-4D97-AF65-F5344CB8AC3E}">
        <p14:creationId xmlns:p14="http://schemas.microsoft.com/office/powerpoint/2010/main" val="1362383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3C71E-C9CB-16F2-E870-E99F1F279FF8}"/>
              </a:ext>
            </a:extLst>
          </p:cNvPr>
          <p:cNvSpPr>
            <a:spLocks noGrp="1"/>
          </p:cNvSpPr>
          <p:nvPr>
            <p:ph type="title"/>
          </p:nvPr>
        </p:nvSpPr>
        <p:spPr/>
        <p:txBody>
          <a:bodyPr/>
          <a:lstStyle/>
          <a:p>
            <a:r>
              <a:rPr lang="en-US" dirty="0"/>
              <a:t>Intro Survey</a:t>
            </a:r>
          </a:p>
        </p:txBody>
      </p:sp>
      <p:sp>
        <p:nvSpPr>
          <p:cNvPr id="4" name="Content Placeholder 3">
            <a:extLst>
              <a:ext uri="{FF2B5EF4-FFF2-40B4-BE49-F238E27FC236}">
                <a16:creationId xmlns:a16="http://schemas.microsoft.com/office/drawing/2014/main" id="{B05AD684-A08A-EC8B-429D-72E24859F662}"/>
              </a:ext>
            </a:extLst>
          </p:cNvPr>
          <p:cNvSpPr txBox="1">
            <a:spLocks noGrp="1"/>
          </p:cNvSpPr>
          <p:nvPr>
            <p:ph idx="1"/>
          </p:nvPr>
        </p:nvSpPr>
        <p:spPr>
          <a:xfrm>
            <a:off x="1086787" y="3694238"/>
            <a:ext cx="10352962" cy="830997"/>
          </a:xfrm>
          <a:prstGeom prst="rect">
            <a:avLst/>
          </a:prstGeom>
          <a:noFill/>
        </p:spPr>
        <p:txBody>
          <a:bodyPr wrap="none" rtlCol="0">
            <a:spAutoFit/>
          </a:bodyPr>
          <a:lstStyle/>
          <a:p>
            <a:pPr marL="0" indent="0">
              <a:buNone/>
            </a:pPr>
            <a:r>
              <a:rPr lang="en-US" sz="4800" dirty="0"/>
              <a:t>https://</a:t>
            </a:r>
            <a:r>
              <a:rPr lang="en-US" sz="4800" dirty="0" err="1"/>
              <a:t>forms.gle</a:t>
            </a:r>
            <a:r>
              <a:rPr lang="en-US" sz="4800" dirty="0"/>
              <a:t>/f74V6bFYrqx1dMD67</a:t>
            </a:r>
          </a:p>
        </p:txBody>
      </p:sp>
      <p:pic>
        <p:nvPicPr>
          <p:cNvPr id="5" name="Picture 4" descr="A colorful logo on a black background&#10;&#10;Description automatically generated">
            <a:extLst>
              <a:ext uri="{FF2B5EF4-FFF2-40B4-BE49-F238E27FC236}">
                <a16:creationId xmlns:a16="http://schemas.microsoft.com/office/drawing/2014/main" id="{0A2568C6-4ACB-3F5B-F722-D4927840C964}"/>
              </a:ext>
            </a:extLst>
          </p:cNvPr>
          <p:cNvPicPr>
            <a:picLocks noChangeAspect="1"/>
          </p:cNvPicPr>
          <p:nvPr/>
        </p:nvPicPr>
        <p:blipFill>
          <a:blip r:embed="rId2"/>
          <a:stretch>
            <a:fillRect/>
          </a:stretch>
        </p:blipFill>
        <p:spPr>
          <a:xfrm>
            <a:off x="8559597" y="74047"/>
            <a:ext cx="3022803" cy="2871663"/>
          </a:xfrm>
          <a:prstGeom prst="rect">
            <a:avLst/>
          </a:prstGeom>
        </p:spPr>
      </p:pic>
    </p:spTree>
    <p:extLst>
      <p:ext uri="{BB962C8B-B14F-4D97-AF65-F5344CB8AC3E}">
        <p14:creationId xmlns:p14="http://schemas.microsoft.com/office/powerpoint/2010/main" val="1049594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603813" y="238464"/>
            <a:ext cx="8229600" cy="797644"/>
          </a:xfrm>
        </p:spPr>
        <p:txBody>
          <a:bodyPr>
            <a:normAutofit/>
          </a:bodyPr>
          <a:lstStyle/>
          <a:p>
            <a:pPr algn="l"/>
            <a:r>
              <a:rPr lang="en-US" sz="4000" b="1" dirty="0">
                <a:latin typeface="+mj-lt"/>
              </a:rPr>
              <a:t>Casting Values</a:t>
            </a:r>
          </a:p>
        </p:txBody>
      </p:sp>
      <p:sp>
        <p:nvSpPr>
          <p:cNvPr id="7" name="Rectangle 6"/>
          <p:cNvSpPr/>
          <p:nvPr/>
        </p:nvSpPr>
        <p:spPr>
          <a:xfrm>
            <a:off x="849671" y="1036108"/>
            <a:ext cx="5458532" cy="2308324"/>
          </a:xfrm>
          <a:prstGeom prst="rect">
            <a:avLst/>
          </a:prstGeom>
        </p:spPr>
        <p:txBody>
          <a:bodyPr wrap="square">
            <a:spAutoFit/>
          </a:bodyPr>
          <a:lstStyle/>
          <a:p>
            <a:r>
              <a:rPr lang="en-US" sz="2400" dirty="0"/>
              <a:t>You can specify a type on any variable and Python will treat it as such;  this is called </a:t>
            </a:r>
            <a:r>
              <a:rPr lang="en-US" sz="2400" b="1" dirty="0"/>
              <a:t>CASTING</a:t>
            </a:r>
          </a:p>
          <a:p>
            <a:endParaRPr lang="en-US" sz="2400" b="1" dirty="0"/>
          </a:p>
          <a:p>
            <a:r>
              <a:rPr lang="en-US" sz="2400" dirty="0"/>
              <a:t>We can use Python's </a:t>
            </a:r>
            <a:r>
              <a:rPr lang="en-US" sz="2400" i="1" dirty="0"/>
              <a:t>constructor functions </a:t>
            </a:r>
            <a:r>
              <a:rPr lang="en-US" sz="2400" dirty="0"/>
              <a:t>that are built into the language to do this:</a:t>
            </a:r>
          </a:p>
        </p:txBody>
      </p:sp>
      <p:sp>
        <p:nvSpPr>
          <p:cNvPr id="12" name="TextBox 11">
            <a:extLst>
              <a:ext uri="{FF2B5EF4-FFF2-40B4-BE49-F238E27FC236}">
                <a16:creationId xmlns:a16="http://schemas.microsoft.com/office/drawing/2014/main" id="{E8FE7C0B-F329-1CF5-8EFF-B35925160656}"/>
              </a:ext>
            </a:extLst>
          </p:cNvPr>
          <p:cNvSpPr txBox="1"/>
          <p:nvPr/>
        </p:nvSpPr>
        <p:spPr>
          <a:xfrm>
            <a:off x="1032642" y="3946966"/>
            <a:ext cx="5453352" cy="1200329"/>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int()   </a:t>
            </a:r>
            <a:r>
              <a:rPr lang="en-US" sz="2400" dirty="0"/>
              <a:t>– constructs an integer number</a:t>
            </a:r>
          </a:p>
          <a:p>
            <a:r>
              <a:rPr lang="en-US" sz="2400" dirty="0">
                <a:latin typeface="Consolas" panose="020B0609020204030204" pitchFamily="49" charset="0"/>
                <a:cs typeface="Consolas" panose="020B0609020204030204" pitchFamily="49" charset="0"/>
              </a:rPr>
              <a:t>float() </a:t>
            </a:r>
            <a:r>
              <a:rPr lang="en-US" sz="2400" dirty="0"/>
              <a:t>– constructs a float number</a:t>
            </a:r>
          </a:p>
          <a:p>
            <a:r>
              <a:rPr lang="en-US" sz="2400" dirty="0">
                <a:latin typeface="Consolas" panose="020B0609020204030204" pitchFamily="49" charset="0"/>
                <a:cs typeface="Consolas" panose="020B0609020204030204" pitchFamily="49" charset="0"/>
              </a:rPr>
              <a:t>str()   </a:t>
            </a:r>
            <a:r>
              <a:rPr lang="en-US" sz="2400" dirty="0"/>
              <a:t>– constructs a string</a:t>
            </a:r>
          </a:p>
        </p:txBody>
      </p:sp>
      <p:pic>
        <p:nvPicPr>
          <p:cNvPr id="13" name="Picture 12">
            <a:extLst>
              <a:ext uri="{FF2B5EF4-FFF2-40B4-BE49-F238E27FC236}">
                <a16:creationId xmlns:a16="http://schemas.microsoft.com/office/drawing/2014/main" id="{6449F681-7FD7-60EC-4B6C-3EE23371535F}"/>
              </a:ext>
            </a:extLst>
          </p:cNvPr>
          <p:cNvPicPr>
            <a:picLocks noChangeAspect="1"/>
          </p:cNvPicPr>
          <p:nvPr/>
        </p:nvPicPr>
        <p:blipFill>
          <a:blip r:embed="rId5"/>
          <a:stretch>
            <a:fillRect/>
          </a:stretch>
        </p:blipFill>
        <p:spPr>
          <a:xfrm>
            <a:off x="7350740" y="637286"/>
            <a:ext cx="4237447" cy="5237544"/>
          </a:xfrm>
          <a:prstGeom prst="rect">
            <a:avLst/>
          </a:prstGeom>
        </p:spPr>
      </p:pic>
    </p:spTree>
    <p:custDataLst>
      <p:tags r:id="rId1"/>
    </p:custDataLst>
    <p:extLst>
      <p:ext uri="{BB962C8B-B14F-4D97-AF65-F5344CB8AC3E}">
        <p14:creationId xmlns:p14="http://schemas.microsoft.com/office/powerpoint/2010/main" val="1218433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505326" y="201130"/>
            <a:ext cx="8229600" cy="797644"/>
          </a:xfrm>
        </p:spPr>
        <p:txBody>
          <a:bodyPr>
            <a:normAutofit/>
          </a:bodyPr>
          <a:lstStyle/>
          <a:p>
            <a:pPr algn="l"/>
            <a:r>
              <a:rPr lang="en-US" b="1" dirty="0">
                <a:latin typeface="+mj-lt"/>
              </a:rPr>
              <a:t>Python - Numbers &amp; Expressions</a:t>
            </a:r>
          </a:p>
        </p:txBody>
      </p:sp>
      <p:graphicFrame>
        <p:nvGraphicFramePr>
          <p:cNvPr id="2" name="Table 1"/>
          <p:cNvGraphicFramePr>
            <a:graphicFrameLocks noGrp="1"/>
          </p:cNvGraphicFramePr>
          <p:nvPr>
            <p:extLst>
              <p:ext uri="{D42A27DB-BD31-4B8C-83A1-F6EECF244321}">
                <p14:modId xmlns:p14="http://schemas.microsoft.com/office/powerpoint/2010/main" val="2729573140"/>
              </p:ext>
            </p:extLst>
          </p:nvPr>
        </p:nvGraphicFramePr>
        <p:xfrm>
          <a:off x="3471551" y="1403902"/>
          <a:ext cx="3854801" cy="3821208"/>
        </p:xfrm>
        <a:graphic>
          <a:graphicData uri="http://schemas.openxmlformats.org/drawingml/2006/table">
            <a:tbl>
              <a:tblPr firstRow="1" bandRow="1">
                <a:tableStyleId>{793D81CF-94F2-401A-BA57-92F5A7B2D0C5}</a:tableStyleId>
              </a:tblPr>
              <a:tblGrid>
                <a:gridCol w="1556612">
                  <a:extLst>
                    <a:ext uri="{9D8B030D-6E8A-4147-A177-3AD203B41FA5}">
                      <a16:colId xmlns:a16="http://schemas.microsoft.com/office/drawing/2014/main" val="20000"/>
                    </a:ext>
                  </a:extLst>
                </a:gridCol>
                <a:gridCol w="2298189">
                  <a:extLst>
                    <a:ext uri="{9D8B030D-6E8A-4147-A177-3AD203B41FA5}">
                      <a16:colId xmlns:a16="http://schemas.microsoft.com/office/drawing/2014/main" val="20001"/>
                    </a:ext>
                  </a:extLst>
                </a:gridCol>
              </a:tblGrid>
              <a:tr h="477651">
                <a:tc>
                  <a:txBody>
                    <a:bodyPr/>
                    <a:lstStyle/>
                    <a:p>
                      <a:r>
                        <a:rPr lang="en-US" sz="2100" dirty="0"/>
                        <a:t>OPERATOR</a:t>
                      </a:r>
                    </a:p>
                  </a:txBody>
                  <a:tcPr marL="117533" marR="117533" marT="58767" marB="58767"/>
                </a:tc>
                <a:tc>
                  <a:txBody>
                    <a:bodyPr/>
                    <a:lstStyle/>
                    <a:p>
                      <a:r>
                        <a:rPr lang="en-US" sz="2100" dirty="0"/>
                        <a:t>DEFINITION</a:t>
                      </a:r>
                    </a:p>
                  </a:txBody>
                  <a:tcPr marL="117533" marR="117533" marT="58767" marB="58767"/>
                </a:tc>
                <a:extLst>
                  <a:ext uri="{0D108BD9-81ED-4DB2-BD59-A6C34878D82A}">
                    <a16:rowId xmlns:a16="http://schemas.microsoft.com/office/drawing/2014/main" val="10000"/>
                  </a:ext>
                </a:extLst>
              </a:tr>
              <a:tr h="477651">
                <a:tc>
                  <a:txBody>
                    <a:bodyPr/>
                    <a:lstStyle/>
                    <a:p>
                      <a:pPr algn="ctr"/>
                      <a:r>
                        <a:rPr lang="en-US" sz="2100" dirty="0"/>
                        <a:t>+</a:t>
                      </a:r>
                    </a:p>
                  </a:txBody>
                  <a:tcPr marL="117533" marR="117533" marT="58767" marB="58767"/>
                </a:tc>
                <a:tc>
                  <a:txBody>
                    <a:bodyPr/>
                    <a:lstStyle/>
                    <a:p>
                      <a:r>
                        <a:rPr lang="en-US" sz="2100" dirty="0"/>
                        <a:t>Addition</a:t>
                      </a:r>
                    </a:p>
                  </a:txBody>
                  <a:tcPr marL="117533" marR="117533" marT="58767" marB="58767"/>
                </a:tc>
                <a:extLst>
                  <a:ext uri="{0D108BD9-81ED-4DB2-BD59-A6C34878D82A}">
                    <a16:rowId xmlns:a16="http://schemas.microsoft.com/office/drawing/2014/main" val="10001"/>
                  </a:ext>
                </a:extLst>
              </a:tr>
              <a:tr h="477651">
                <a:tc>
                  <a:txBody>
                    <a:bodyPr/>
                    <a:lstStyle/>
                    <a:p>
                      <a:pPr algn="ctr"/>
                      <a:r>
                        <a:rPr lang="en-US" sz="2100" dirty="0"/>
                        <a:t>-</a:t>
                      </a:r>
                    </a:p>
                  </a:txBody>
                  <a:tcPr marL="117533" marR="117533" marT="58767" marB="58767"/>
                </a:tc>
                <a:tc>
                  <a:txBody>
                    <a:bodyPr/>
                    <a:lstStyle/>
                    <a:p>
                      <a:r>
                        <a:rPr lang="en-US" sz="2100" dirty="0"/>
                        <a:t>Subtraction</a:t>
                      </a:r>
                    </a:p>
                  </a:txBody>
                  <a:tcPr marL="117533" marR="117533" marT="58767" marB="58767"/>
                </a:tc>
                <a:extLst>
                  <a:ext uri="{0D108BD9-81ED-4DB2-BD59-A6C34878D82A}">
                    <a16:rowId xmlns:a16="http://schemas.microsoft.com/office/drawing/2014/main" val="10002"/>
                  </a:ext>
                </a:extLst>
              </a:tr>
              <a:tr h="477651">
                <a:tc>
                  <a:txBody>
                    <a:bodyPr/>
                    <a:lstStyle/>
                    <a:p>
                      <a:pPr algn="ctr"/>
                      <a:r>
                        <a:rPr lang="en-US" sz="2100" dirty="0"/>
                        <a:t>*</a:t>
                      </a:r>
                    </a:p>
                  </a:txBody>
                  <a:tcPr marL="117533" marR="117533" marT="58767" marB="58767"/>
                </a:tc>
                <a:tc>
                  <a:txBody>
                    <a:bodyPr/>
                    <a:lstStyle/>
                    <a:p>
                      <a:r>
                        <a:rPr lang="en-US" sz="2100" dirty="0"/>
                        <a:t>Multiplication</a:t>
                      </a:r>
                    </a:p>
                  </a:txBody>
                  <a:tcPr marL="117533" marR="117533" marT="58767" marB="58767"/>
                </a:tc>
                <a:extLst>
                  <a:ext uri="{0D108BD9-81ED-4DB2-BD59-A6C34878D82A}">
                    <a16:rowId xmlns:a16="http://schemas.microsoft.com/office/drawing/2014/main" val="10003"/>
                  </a:ext>
                </a:extLst>
              </a:tr>
              <a:tr h="477651">
                <a:tc>
                  <a:txBody>
                    <a:bodyPr/>
                    <a:lstStyle/>
                    <a:p>
                      <a:pPr algn="ctr"/>
                      <a:r>
                        <a:rPr lang="en-US" sz="2100" dirty="0"/>
                        <a:t>/</a:t>
                      </a:r>
                    </a:p>
                  </a:txBody>
                  <a:tcPr marL="117533" marR="117533" marT="58767" marB="58767"/>
                </a:tc>
                <a:tc>
                  <a:txBody>
                    <a:bodyPr/>
                    <a:lstStyle/>
                    <a:p>
                      <a:r>
                        <a:rPr lang="en-US" sz="2100" dirty="0"/>
                        <a:t>Division (float)</a:t>
                      </a:r>
                    </a:p>
                  </a:txBody>
                  <a:tcPr marL="117533" marR="117533" marT="58767" marB="58767"/>
                </a:tc>
                <a:extLst>
                  <a:ext uri="{0D108BD9-81ED-4DB2-BD59-A6C34878D82A}">
                    <a16:rowId xmlns:a16="http://schemas.microsoft.com/office/drawing/2014/main" val="10004"/>
                  </a:ext>
                </a:extLst>
              </a:tr>
              <a:tr h="477651">
                <a:tc>
                  <a:txBody>
                    <a:bodyPr/>
                    <a:lstStyle/>
                    <a:p>
                      <a:pPr algn="ctr"/>
                      <a:r>
                        <a:rPr lang="en-US" sz="2100" dirty="0"/>
                        <a:t>%</a:t>
                      </a:r>
                    </a:p>
                  </a:txBody>
                  <a:tcPr marL="117533" marR="117533" marT="58767" marB="58767"/>
                </a:tc>
                <a:tc>
                  <a:txBody>
                    <a:bodyPr/>
                    <a:lstStyle/>
                    <a:p>
                      <a:r>
                        <a:rPr lang="en-US" sz="2100" dirty="0"/>
                        <a:t>Modulus</a:t>
                      </a:r>
                    </a:p>
                  </a:txBody>
                  <a:tcPr marL="117533" marR="117533" marT="58767" marB="58767"/>
                </a:tc>
                <a:extLst>
                  <a:ext uri="{0D108BD9-81ED-4DB2-BD59-A6C34878D82A}">
                    <a16:rowId xmlns:a16="http://schemas.microsoft.com/office/drawing/2014/main" val="10005"/>
                  </a:ext>
                </a:extLst>
              </a:tr>
              <a:tr h="477651">
                <a:tc>
                  <a:txBody>
                    <a:bodyPr/>
                    <a:lstStyle/>
                    <a:p>
                      <a:pPr algn="ctr"/>
                      <a:r>
                        <a:rPr lang="en-US" sz="2100" dirty="0"/>
                        <a:t>**</a:t>
                      </a:r>
                    </a:p>
                  </a:txBody>
                  <a:tcPr marL="117533" marR="117533" marT="58767" marB="58767"/>
                </a:tc>
                <a:tc>
                  <a:txBody>
                    <a:bodyPr/>
                    <a:lstStyle/>
                    <a:p>
                      <a:r>
                        <a:rPr lang="en-US" sz="2100" dirty="0"/>
                        <a:t>Power</a:t>
                      </a:r>
                    </a:p>
                  </a:txBody>
                  <a:tcPr marL="117533" marR="117533" marT="58767" marB="58767"/>
                </a:tc>
                <a:extLst>
                  <a:ext uri="{0D108BD9-81ED-4DB2-BD59-A6C34878D82A}">
                    <a16:rowId xmlns:a16="http://schemas.microsoft.com/office/drawing/2014/main" val="10006"/>
                  </a:ext>
                </a:extLst>
              </a:tr>
              <a:tr h="477651">
                <a:tc>
                  <a:txBody>
                    <a:bodyPr/>
                    <a:lstStyle/>
                    <a:p>
                      <a:pPr algn="ctr"/>
                      <a:r>
                        <a:rPr lang="en-US" sz="2100" dirty="0"/>
                        <a:t>//</a:t>
                      </a:r>
                    </a:p>
                  </a:txBody>
                  <a:tcPr marL="117533" marR="117533" marT="58767" marB="58767"/>
                </a:tc>
                <a:tc>
                  <a:txBody>
                    <a:bodyPr/>
                    <a:lstStyle/>
                    <a:p>
                      <a:r>
                        <a:rPr lang="en-US" sz="2100" dirty="0"/>
                        <a:t>Integer Division</a:t>
                      </a:r>
                    </a:p>
                  </a:txBody>
                  <a:tcPr marL="117533" marR="117533" marT="58767" marB="58767"/>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1018432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89008" y="310252"/>
            <a:ext cx="8229600" cy="797644"/>
          </a:xfrm>
        </p:spPr>
        <p:txBody>
          <a:bodyPr>
            <a:normAutofit/>
          </a:bodyPr>
          <a:lstStyle/>
          <a:p>
            <a:pPr algn="l"/>
            <a:r>
              <a:rPr lang="en-US" sz="4000" b="1" dirty="0">
                <a:latin typeface="+mj-lt"/>
              </a:rPr>
              <a:t>Math - Order of Operations</a:t>
            </a:r>
          </a:p>
        </p:txBody>
      </p:sp>
      <p:sp>
        <p:nvSpPr>
          <p:cNvPr id="5" name="Content Placeholder 4"/>
          <p:cNvSpPr>
            <a:spLocks noGrp="1"/>
          </p:cNvSpPr>
          <p:nvPr>
            <p:ph idx="1"/>
            <p:custDataLst>
              <p:tags r:id="rId3"/>
            </p:custDataLst>
          </p:nvPr>
        </p:nvSpPr>
        <p:spPr>
          <a:xfrm>
            <a:off x="1290380" y="1375106"/>
            <a:ext cx="8588829" cy="4107788"/>
          </a:xfrm>
        </p:spPr>
        <p:txBody>
          <a:bodyPr/>
          <a:lstStyle/>
          <a:p>
            <a:r>
              <a:rPr lang="en-US" b="1" dirty="0"/>
              <a:t>PEMDAS: </a:t>
            </a:r>
          </a:p>
          <a:p>
            <a:pPr marL="971550" lvl="1" indent="-514350">
              <a:buFont typeface="+mj-lt"/>
              <a:buAutoNum type="arabicPeriod"/>
            </a:pPr>
            <a:r>
              <a:rPr lang="en-US" dirty="0"/>
              <a:t>Parentheses</a:t>
            </a:r>
          </a:p>
          <a:p>
            <a:pPr marL="971550" lvl="1" indent="-514350">
              <a:buFont typeface="+mj-lt"/>
              <a:buAutoNum type="arabicPeriod"/>
            </a:pPr>
            <a:r>
              <a:rPr lang="en-US" dirty="0"/>
              <a:t>Exponents</a:t>
            </a:r>
          </a:p>
          <a:p>
            <a:pPr marL="971550" lvl="1" indent="-514350">
              <a:buFont typeface="+mj-lt"/>
              <a:buAutoNum type="arabicPeriod"/>
            </a:pPr>
            <a:r>
              <a:rPr lang="en-US" dirty="0"/>
              <a:t>Multiplication</a:t>
            </a:r>
          </a:p>
          <a:p>
            <a:pPr marL="971550" lvl="1" indent="-514350">
              <a:buFont typeface="+mj-lt"/>
              <a:buAutoNum type="arabicPeriod"/>
            </a:pPr>
            <a:r>
              <a:rPr lang="en-US" dirty="0"/>
              <a:t>Division</a:t>
            </a:r>
          </a:p>
          <a:p>
            <a:pPr marL="971550" lvl="1" indent="-514350">
              <a:buFont typeface="+mj-lt"/>
              <a:buAutoNum type="arabicPeriod"/>
            </a:pPr>
            <a:r>
              <a:rPr lang="en-US" dirty="0"/>
              <a:t>Addition</a:t>
            </a:r>
          </a:p>
          <a:p>
            <a:pPr marL="971550" lvl="1" indent="-514350">
              <a:buFont typeface="+mj-lt"/>
              <a:buAutoNum type="arabicPeriod"/>
            </a:pPr>
            <a:r>
              <a:rPr lang="en-US" dirty="0"/>
              <a:t>Subtraction</a:t>
            </a:r>
          </a:p>
        </p:txBody>
      </p:sp>
      <p:sp>
        <p:nvSpPr>
          <p:cNvPr id="6" name="TextBox 5"/>
          <p:cNvSpPr txBox="1"/>
          <p:nvPr/>
        </p:nvSpPr>
        <p:spPr>
          <a:xfrm>
            <a:off x="5481200" y="3429000"/>
            <a:ext cx="2337499" cy="1200329"/>
          </a:xfrm>
          <a:prstGeom prst="rect">
            <a:avLst/>
          </a:prstGeom>
          <a:solidFill>
            <a:schemeClr val="bg1"/>
          </a:solidFill>
          <a:ln>
            <a:solidFill>
              <a:schemeClr val="tx1"/>
            </a:solidFill>
          </a:ln>
        </p:spPr>
        <p:txBody>
          <a:bodyPr wrap="none" rtlCol="0">
            <a:spAutoFit/>
          </a:bodyPr>
          <a:lstStyle/>
          <a:p>
            <a:r>
              <a:rPr lang="en-US" dirty="0">
                <a:latin typeface="Consolas" charset="0"/>
                <a:ea typeface="Consolas" charset="0"/>
                <a:cs typeface="Consolas" charset="0"/>
              </a:rPr>
              <a:t>x = 5 + 4 * 9 / 6</a:t>
            </a:r>
          </a:p>
          <a:p>
            <a:r>
              <a:rPr lang="en-US" dirty="0">
                <a:latin typeface="Consolas" charset="0"/>
                <a:ea typeface="Consolas" charset="0"/>
                <a:cs typeface="Consolas" charset="0"/>
              </a:rPr>
              <a:t>x = 5 + 36 / 6</a:t>
            </a:r>
          </a:p>
          <a:p>
            <a:r>
              <a:rPr lang="en-US" dirty="0">
                <a:latin typeface="Consolas" charset="0"/>
                <a:ea typeface="Consolas" charset="0"/>
                <a:cs typeface="Consolas" charset="0"/>
              </a:rPr>
              <a:t>x = 5 + 6.0</a:t>
            </a:r>
          </a:p>
          <a:p>
            <a:r>
              <a:rPr lang="en-US" dirty="0">
                <a:latin typeface="Consolas" charset="0"/>
                <a:ea typeface="Consolas" charset="0"/>
                <a:cs typeface="Consolas" charset="0"/>
              </a:rPr>
              <a:t>x = 11.0</a:t>
            </a:r>
          </a:p>
        </p:txBody>
      </p:sp>
      <p:sp>
        <p:nvSpPr>
          <p:cNvPr id="9" name="Left Arrow 8"/>
          <p:cNvSpPr/>
          <p:nvPr/>
        </p:nvSpPr>
        <p:spPr>
          <a:xfrm rot="2048502">
            <a:off x="6280679" y="4874078"/>
            <a:ext cx="2098221" cy="62865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5136930" y="5216609"/>
            <a:ext cx="1709796"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dirty="0"/>
              <a:t>Why is it 11.0 and not just 11?</a:t>
            </a:r>
          </a:p>
        </p:txBody>
      </p:sp>
      <p:pic>
        <p:nvPicPr>
          <p:cNvPr id="2" name="Picture 1">
            <a:extLst>
              <a:ext uri="{FF2B5EF4-FFF2-40B4-BE49-F238E27FC236}">
                <a16:creationId xmlns:a16="http://schemas.microsoft.com/office/drawing/2014/main" id="{844376E5-C89D-644E-B0AD-7D6293BFFE60}"/>
              </a:ext>
            </a:extLst>
          </p:cNvPr>
          <p:cNvPicPr>
            <a:picLocks noChangeAspect="1"/>
          </p:cNvPicPr>
          <p:nvPr/>
        </p:nvPicPr>
        <p:blipFill>
          <a:blip r:embed="rId6"/>
          <a:stretch>
            <a:fillRect/>
          </a:stretch>
        </p:blipFill>
        <p:spPr>
          <a:xfrm>
            <a:off x="8374501" y="820640"/>
            <a:ext cx="2308932" cy="2308932"/>
          </a:xfrm>
          <a:prstGeom prst="rect">
            <a:avLst/>
          </a:prstGeom>
        </p:spPr>
      </p:pic>
      <p:sp>
        <p:nvSpPr>
          <p:cNvPr id="10" name="TextBox 9">
            <a:extLst>
              <a:ext uri="{FF2B5EF4-FFF2-40B4-BE49-F238E27FC236}">
                <a16:creationId xmlns:a16="http://schemas.microsoft.com/office/drawing/2014/main" id="{559B0737-EDE5-4644-91B8-4F30E01845E4}"/>
              </a:ext>
            </a:extLst>
          </p:cNvPr>
          <p:cNvSpPr txBox="1"/>
          <p:nvPr/>
        </p:nvSpPr>
        <p:spPr>
          <a:xfrm>
            <a:off x="8637020" y="3133979"/>
            <a:ext cx="2046413" cy="646331"/>
          </a:xfrm>
          <a:prstGeom prst="rect">
            <a:avLst/>
          </a:prstGeom>
          <a:noFill/>
        </p:spPr>
        <p:txBody>
          <a:bodyPr wrap="square">
            <a:spAutoFit/>
          </a:bodyPr>
          <a:lstStyle/>
          <a:p>
            <a:r>
              <a:rPr lang="en-US" sz="1200" dirty="0">
                <a:hlinkClick r:id="rId7"/>
              </a:rPr>
              <a:t>https://giphy.com/gifs/rodneydangerfield-thinking-math-rodney-gEvab1ilmJjA82FaSV</a:t>
            </a:r>
            <a:r>
              <a:rPr lang="en-US" sz="1200" dirty="0"/>
              <a:t> </a:t>
            </a:r>
          </a:p>
        </p:txBody>
      </p:sp>
    </p:spTree>
    <p:custDataLst>
      <p:tags r:id="rId1"/>
    </p:custDataLst>
    <p:extLst>
      <p:ext uri="{BB962C8B-B14F-4D97-AF65-F5344CB8AC3E}">
        <p14:creationId xmlns:p14="http://schemas.microsoft.com/office/powerpoint/2010/main" val="185681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492868" y="241501"/>
            <a:ext cx="8229600" cy="797644"/>
          </a:xfrm>
        </p:spPr>
        <p:txBody>
          <a:bodyPr>
            <a:normAutofit/>
          </a:bodyPr>
          <a:lstStyle/>
          <a:p>
            <a:pPr algn="l"/>
            <a:r>
              <a:rPr lang="en-US" sz="4000" b="1" dirty="0">
                <a:latin typeface="+mj-lt"/>
              </a:rPr>
              <a:t>Keywords in Python</a:t>
            </a:r>
          </a:p>
        </p:txBody>
      </p:sp>
      <p:graphicFrame>
        <p:nvGraphicFramePr>
          <p:cNvPr id="8" name="Table 7"/>
          <p:cNvGraphicFramePr>
            <a:graphicFrameLocks noGrp="1"/>
          </p:cNvGraphicFramePr>
          <p:nvPr/>
        </p:nvGraphicFramePr>
        <p:xfrm>
          <a:off x="1832042" y="1177047"/>
          <a:ext cx="8667835" cy="3190670"/>
        </p:xfrm>
        <a:graphic>
          <a:graphicData uri="http://schemas.openxmlformats.org/drawingml/2006/table">
            <a:tbl>
              <a:tblPr bandRow="1">
                <a:tableStyleId>{9D7B26C5-4107-4FEC-AEDC-1716B250A1EF}</a:tableStyleId>
              </a:tblPr>
              <a:tblGrid>
                <a:gridCol w="1733567">
                  <a:extLst>
                    <a:ext uri="{9D8B030D-6E8A-4147-A177-3AD203B41FA5}">
                      <a16:colId xmlns:a16="http://schemas.microsoft.com/office/drawing/2014/main" val="20000"/>
                    </a:ext>
                  </a:extLst>
                </a:gridCol>
                <a:gridCol w="1733567">
                  <a:extLst>
                    <a:ext uri="{9D8B030D-6E8A-4147-A177-3AD203B41FA5}">
                      <a16:colId xmlns:a16="http://schemas.microsoft.com/office/drawing/2014/main" val="20001"/>
                    </a:ext>
                  </a:extLst>
                </a:gridCol>
                <a:gridCol w="1733567">
                  <a:extLst>
                    <a:ext uri="{9D8B030D-6E8A-4147-A177-3AD203B41FA5}">
                      <a16:colId xmlns:a16="http://schemas.microsoft.com/office/drawing/2014/main" val="20002"/>
                    </a:ext>
                  </a:extLst>
                </a:gridCol>
                <a:gridCol w="1733567">
                  <a:extLst>
                    <a:ext uri="{9D8B030D-6E8A-4147-A177-3AD203B41FA5}">
                      <a16:colId xmlns:a16="http://schemas.microsoft.com/office/drawing/2014/main" val="20003"/>
                    </a:ext>
                  </a:extLst>
                </a:gridCol>
                <a:gridCol w="1733567">
                  <a:extLst>
                    <a:ext uri="{9D8B030D-6E8A-4147-A177-3AD203B41FA5}">
                      <a16:colId xmlns:a16="http://schemas.microsoft.com/office/drawing/2014/main" val="20004"/>
                    </a:ext>
                  </a:extLst>
                </a:gridCol>
              </a:tblGrid>
              <a:tr h="554205">
                <a:tc>
                  <a:txBody>
                    <a:bodyPr/>
                    <a:lstStyle/>
                    <a:p>
                      <a:r>
                        <a:rPr lang="en-US" sz="1900" dirty="0"/>
                        <a:t>and</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as</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assert</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break</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class</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27293">
                <a:tc>
                  <a:txBody>
                    <a:bodyPr/>
                    <a:lstStyle/>
                    <a:p>
                      <a:r>
                        <a:rPr lang="en-US" sz="1900" dirty="0"/>
                        <a:t>continue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err="1"/>
                        <a:t>def</a:t>
                      </a:r>
                      <a:endParaRPr lang="en-US" sz="1900" dirty="0"/>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del</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err="1"/>
                        <a:t>elif</a:t>
                      </a:r>
                      <a:endParaRPr lang="en-US" sz="1900" dirty="0"/>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else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27293">
                <a:tc>
                  <a:txBody>
                    <a:bodyPr/>
                    <a:lstStyle/>
                    <a:p>
                      <a:r>
                        <a:rPr lang="en-US" sz="1900" dirty="0"/>
                        <a:t>except</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exec</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if</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import</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in</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27293">
                <a:tc>
                  <a:txBody>
                    <a:bodyPr/>
                    <a:lstStyle/>
                    <a:p>
                      <a:r>
                        <a:rPr lang="en-US" sz="1900" dirty="0"/>
                        <a:t>is</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lambda</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not</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or</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pass</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27293">
                <a:tc>
                  <a:txBody>
                    <a:bodyPr/>
                    <a:lstStyle/>
                    <a:p>
                      <a:r>
                        <a:rPr lang="en-US" sz="1900" dirty="0"/>
                        <a:t>print</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raise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return</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try</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while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7293">
                <a:tc>
                  <a:txBody>
                    <a:bodyPr/>
                    <a:lstStyle/>
                    <a:p>
                      <a:r>
                        <a:rPr lang="en-US" sz="1900" dirty="0"/>
                        <a:t>yield</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True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False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None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900" dirty="0"/>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TextBox 8"/>
          <p:cNvSpPr txBox="1"/>
          <p:nvPr/>
        </p:nvSpPr>
        <p:spPr>
          <a:xfrm>
            <a:off x="2892030" y="4643521"/>
            <a:ext cx="7130991" cy="1200329"/>
          </a:xfrm>
          <a:prstGeom prst="rect">
            <a:avLst/>
          </a:prstGeom>
          <a:noFill/>
        </p:spPr>
        <p:txBody>
          <a:bodyPr wrap="none" rtlCol="0">
            <a:spAutoFit/>
          </a:bodyPr>
          <a:lstStyle/>
          <a:p>
            <a:r>
              <a:rPr lang="en-US" dirty="0"/>
              <a:t>You can't use any of these as variable names. They are reserved by Python</a:t>
            </a:r>
          </a:p>
          <a:p>
            <a:r>
              <a:rPr lang="en-US" dirty="0"/>
              <a:t>because they already have built-in functionality.</a:t>
            </a:r>
          </a:p>
          <a:p>
            <a:endParaRPr lang="en-US" dirty="0"/>
          </a:p>
          <a:p>
            <a:r>
              <a:rPr lang="en-US" dirty="0">
                <a:hlinkClick r:id="rId5"/>
              </a:rPr>
              <a:t>https://docs.python.org/3/library/keyword.html#module-keyword</a:t>
            </a:r>
            <a:r>
              <a:rPr lang="en-US" dirty="0"/>
              <a:t> </a:t>
            </a:r>
          </a:p>
        </p:txBody>
      </p:sp>
    </p:spTree>
    <p:custDataLst>
      <p:tags r:id="rId1"/>
    </p:custDataLst>
    <p:extLst>
      <p:ext uri="{BB962C8B-B14F-4D97-AF65-F5344CB8AC3E}">
        <p14:creationId xmlns:p14="http://schemas.microsoft.com/office/powerpoint/2010/main" val="733261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617310" y="8364"/>
            <a:ext cx="8229600" cy="797644"/>
          </a:xfrm>
        </p:spPr>
        <p:txBody>
          <a:bodyPr>
            <a:normAutofit/>
          </a:bodyPr>
          <a:lstStyle/>
          <a:p>
            <a:pPr algn="l"/>
            <a:r>
              <a:rPr lang="en-US" sz="4000" b="1" dirty="0">
                <a:latin typeface="+mj-lt"/>
              </a:rPr>
              <a:t>Basic Concatenation (examples)</a:t>
            </a:r>
          </a:p>
        </p:txBody>
      </p:sp>
      <p:pic>
        <p:nvPicPr>
          <p:cNvPr id="6" name="Picture 5">
            <a:extLst>
              <a:ext uri="{FF2B5EF4-FFF2-40B4-BE49-F238E27FC236}">
                <a16:creationId xmlns:a16="http://schemas.microsoft.com/office/drawing/2014/main" id="{CF3BA492-01E4-B32D-7D09-F617B4D4794F}"/>
              </a:ext>
            </a:extLst>
          </p:cNvPr>
          <p:cNvPicPr>
            <a:picLocks noChangeAspect="1"/>
          </p:cNvPicPr>
          <p:nvPr/>
        </p:nvPicPr>
        <p:blipFill rotWithShape="1">
          <a:blip r:embed="rId5"/>
          <a:srcRect t="27656" r="15563" b="3376"/>
          <a:stretch/>
        </p:blipFill>
        <p:spPr>
          <a:xfrm>
            <a:off x="200584" y="3729805"/>
            <a:ext cx="3899058" cy="2328996"/>
          </a:xfrm>
          <a:prstGeom prst="rect">
            <a:avLst/>
          </a:prstGeom>
        </p:spPr>
      </p:pic>
      <p:pic>
        <p:nvPicPr>
          <p:cNvPr id="10" name="Picture 9">
            <a:extLst>
              <a:ext uri="{FF2B5EF4-FFF2-40B4-BE49-F238E27FC236}">
                <a16:creationId xmlns:a16="http://schemas.microsoft.com/office/drawing/2014/main" id="{CC0AB675-B767-A1F6-5EAC-A71F7C6E6D5B}"/>
              </a:ext>
            </a:extLst>
          </p:cNvPr>
          <p:cNvPicPr>
            <a:picLocks noChangeAspect="1"/>
          </p:cNvPicPr>
          <p:nvPr/>
        </p:nvPicPr>
        <p:blipFill rotWithShape="1">
          <a:blip r:embed="rId6"/>
          <a:srcRect r="44955" b="35352"/>
          <a:stretch/>
        </p:blipFill>
        <p:spPr>
          <a:xfrm>
            <a:off x="140711" y="868073"/>
            <a:ext cx="2616063" cy="2246861"/>
          </a:xfrm>
          <a:prstGeom prst="rect">
            <a:avLst/>
          </a:prstGeom>
        </p:spPr>
      </p:pic>
      <p:pic>
        <p:nvPicPr>
          <p:cNvPr id="11" name="Picture 10">
            <a:extLst>
              <a:ext uri="{FF2B5EF4-FFF2-40B4-BE49-F238E27FC236}">
                <a16:creationId xmlns:a16="http://schemas.microsoft.com/office/drawing/2014/main" id="{F9F52E0D-1CA9-680D-3969-EB4D93E56206}"/>
              </a:ext>
            </a:extLst>
          </p:cNvPr>
          <p:cNvPicPr>
            <a:picLocks noChangeAspect="1"/>
          </p:cNvPicPr>
          <p:nvPr/>
        </p:nvPicPr>
        <p:blipFill>
          <a:blip r:embed="rId7"/>
          <a:stretch>
            <a:fillRect/>
          </a:stretch>
        </p:blipFill>
        <p:spPr>
          <a:xfrm>
            <a:off x="2922654" y="881335"/>
            <a:ext cx="2917687" cy="2246861"/>
          </a:xfrm>
          <a:prstGeom prst="rect">
            <a:avLst/>
          </a:prstGeom>
        </p:spPr>
      </p:pic>
      <p:sp>
        <p:nvSpPr>
          <p:cNvPr id="12" name="TextBox 11">
            <a:extLst>
              <a:ext uri="{FF2B5EF4-FFF2-40B4-BE49-F238E27FC236}">
                <a16:creationId xmlns:a16="http://schemas.microsoft.com/office/drawing/2014/main" id="{CC5F29DA-A1BF-0A0A-9F67-F1BBAE85ECBD}"/>
              </a:ext>
            </a:extLst>
          </p:cNvPr>
          <p:cNvSpPr txBox="1"/>
          <p:nvPr/>
        </p:nvSpPr>
        <p:spPr>
          <a:xfrm>
            <a:off x="617310" y="3114934"/>
            <a:ext cx="1275221" cy="369332"/>
          </a:xfrm>
          <a:prstGeom prst="rect">
            <a:avLst/>
          </a:prstGeom>
          <a:noFill/>
        </p:spPr>
        <p:txBody>
          <a:bodyPr wrap="none" rtlCol="0">
            <a:spAutoFit/>
          </a:bodyPr>
          <a:lstStyle/>
          <a:p>
            <a:r>
              <a:rPr lang="en-US" dirty="0"/>
              <a:t>'+' operator</a:t>
            </a:r>
          </a:p>
        </p:txBody>
      </p:sp>
      <p:sp>
        <p:nvSpPr>
          <p:cNvPr id="13" name="TextBox 12">
            <a:extLst>
              <a:ext uri="{FF2B5EF4-FFF2-40B4-BE49-F238E27FC236}">
                <a16:creationId xmlns:a16="http://schemas.microsoft.com/office/drawing/2014/main" id="{AD8182E9-035D-4851-2758-7B50D78303BC}"/>
              </a:ext>
            </a:extLst>
          </p:cNvPr>
          <p:cNvSpPr txBox="1"/>
          <p:nvPr/>
        </p:nvSpPr>
        <p:spPr>
          <a:xfrm>
            <a:off x="3615477" y="3141745"/>
            <a:ext cx="1470659" cy="369332"/>
          </a:xfrm>
          <a:prstGeom prst="rect">
            <a:avLst/>
          </a:prstGeom>
          <a:noFill/>
        </p:spPr>
        <p:txBody>
          <a:bodyPr wrap="none" rtlCol="0">
            <a:spAutoFit/>
          </a:bodyPr>
          <a:lstStyle/>
          <a:p>
            <a:r>
              <a:rPr lang="en-US" dirty="0"/>
              <a:t>join() method</a:t>
            </a:r>
          </a:p>
        </p:txBody>
      </p:sp>
      <p:pic>
        <p:nvPicPr>
          <p:cNvPr id="14" name="Picture 13">
            <a:extLst>
              <a:ext uri="{FF2B5EF4-FFF2-40B4-BE49-F238E27FC236}">
                <a16:creationId xmlns:a16="http://schemas.microsoft.com/office/drawing/2014/main" id="{076E9061-DD53-2E69-BAD8-15BD25B924DB}"/>
              </a:ext>
            </a:extLst>
          </p:cNvPr>
          <p:cNvPicPr>
            <a:picLocks noChangeAspect="1"/>
          </p:cNvPicPr>
          <p:nvPr/>
        </p:nvPicPr>
        <p:blipFill>
          <a:blip r:embed="rId8"/>
          <a:stretch>
            <a:fillRect/>
          </a:stretch>
        </p:blipFill>
        <p:spPr>
          <a:xfrm>
            <a:off x="6006221" y="881335"/>
            <a:ext cx="2917688" cy="2246862"/>
          </a:xfrm>
          <a:prstGeom prst="rect">
            <a:avLst/>
          </a:prstGeom>
        </p:spPr>
      </p:pic>
      <p:sp>
        <p:nvSpPr>
          <p:cNvPr id="15" name="TextBox 14">
            <a:extLst>
              <a:ext uri="{FF2B5EF4-FFF2-40B4-BE49-F238E27FC236}">
                <a16:creationId xmlns:a16="http://schemas.microsoft.com/office/drawing/2014/main" id="{B9B73F97-5EB6-2B5B-5085-66EEF102E546}"/>
              </a:ext>
            </a:extLst>
          </p:cNvPr>
          <p:cNvSpPr txBox="1"/>
          <p:nvPr/>
        </p:nvSpPr>
        <p:spPr>
          <a:xfrm>
            <a:off x="6648960" y="3114934"/>
            <a:ext cx="1324914" cy="369332"/>
          </a:xfrm>
          <a:prstGeom prst="rect">
            <a:avLst/>
          </a:prstGeom>
          <a:noFill/>
        </p:spPr>
        <p:txBody>
          <a:bodyPr wrap="none" rtlCol="0">
            <a:spAutoFit/>
          </a:bodyPr>
          <a:lstStyle/>
          <a:p>
            <a:r>
              <a:rPr lang="en-US" dirty="0"/>
              <a:t>'%' operator</a:t>
            </a:r>
          </a:p>
        </p:txBody>
      </p:sp>
      <p:sp>
        <p:nvSpPr>
          <p:cNvPr id="16" name="TextBox 15">
            <a:extLst>
              <a:ext uri="{FF2B5EF4-FFF2-40B4-BE49-F238E27FC236}">
                <a16:creationId xmlns:a16="http://schemas.microsoft.com/office/drawing/2014/main" id="{FCC779BF-8D26-2640-51A5-5F5C774E1C0B}"/>
              </a:ext>
            </a:extLst>
          </p:cNvPr>
          <p:cNvSpPr txBox="1"/>
          <p:nvPr/>
        </p:nvSpPr>
        <p:spPr>
          <a:xfrm>
            <a:off x="200584" y="6065956"/>
            <a:ext cx="4763163" cy="338554"/>
          </a:xfrm>
          <a:prstGeom prst="rect">
            <a:avLst/>
          </a:prstGeom>
          <a:noFill/>
        </p:spPr>
        <p:txBody>
          <a:bodyPr wrap="none" rtlCol="0">
            <a:spAutoFit/>
          </a:bodyPr>
          <a:lstStyle/>
          <a:p>
            <a:r>
              <a:rPr lang="en-US" sz="1600" dirty="0"/>
              <a:t>must force Python to treat int as str using str() function</a:t>
            </a:r>
          </a:p>
        </p:txBody>
      </p:sp>
      <p:pic>
        <p:nvPicPr>
          <p:cNvPr id="17" name="Picture 16">
            <a:extLst>
              <a:ext uri="{FF2B5EF4-FFF2-40B4-BE49-F238E27FC236}">
                <a16:creationId xmlns:a16="http://schemas.microsoft.com/office/drawing/2014/main" id="{C1874D27-938A-44A7-2A42-BA7333032A7C}"/>
              </a:ext>
            </a:extLst>
          </p:cNvPr>
          <p:cNvPicPr>
            <a:picLocks noChangeAspect="1"/>
          </p:cNvPicPr>
          <p:nvPr/>
        </p:nvPicPr>
        <p:blipFill>
          <a:blip r:embed="rId9"/>
          <a:stretch>
            <a:fillRect/>
          </a:stretch>
        </p:blipFill>
        <p:spPr>
          <a:xfrm>
            <a:off x="9057820" y="868073"/>
            <a:ext cx="3055086" cy="2246862"/>
          </a:xfrm>
          <a:prstGeom prst="rect">
            <a:avLst/>
          </a:prstGeom>
        </p:spPr>
      </p:pic>
      <p:sp>
        <p:nvSpPr>
          <p:cNvPr id="18" name="TextBox 17">
            <a:extLst>
              <a:ext uri="{FF2B5EF4-FFF2-40B4-BE49-F238E27FC236}">
                <a16:creationId xmlns:a16="http://schemas.microsoft.com/office/drawing/2014/main" id="{EA86DCDB-E2EA-6F2F-4EBE-5071E2C8AF3E}"/>
              </a:ext>
            </a:extLst>
          </p:cNvPr>
          <p:cNvSpPr txBox="1"/>
          <p:nvPr/>
        </p:nvSpPr>
        <p:spPr>
          <a:xfrm>
            <a:off x="9536698" y="3141745"/>
            <a:ext cx="1801519" cy="369332"/>
          </a:xfrm>
          <a:prstGeom prst="rect">
            <a:avLst/>
          </a:prstGeom>
          <a:noFill/>
        </p:spPr>
        <p:txBody>
          <a:bodyPr wrap="none" rtlCol="0">
            <a:spAutoFit/>
          </a:bodyPr>
          <a:lstStyle/>
          <a:p>
            <a:r>
              <a:rPr lang="en-US" dirty="0"/>
              <a:t>format() function</a:t>
            </a:r>
          </a:p>
        </p:txBody>
      </p:sp>
      <p:pic>
        <p:nvPicPr>
          <p:cNvPr id="19" name="Picture 18">
            <a:extLst>
              <a:ext uri="{FF2B5EF4-FFF2-40B4-BE49-F238E27FC236}">
                <a16:creationId xmlns:a16="http://schemas.microsoft.com/office/drawing/2014/main" id="{5A2E57C0-5928-9220-21B8-283679C43FC0}"/>
              </a:ext>
            </a:extLst>
          </p:cNvPr>
          <p:cNvPicPr>
            <a:picLocks noChangeAspect="1"/>
          </p:cNvPicPr>
          <p:nvPr/>
        </p:nvPicPr>
        <p:blipFill>
          <a:blip r:embed="rId10"/>
          <a:stretch>
            <a:fillRect/>
          </a:stretch>
        </p:blipFill>
        <p:spPr>
          <a:xfrm>
            <a:off x="5783875" y="3729804"/>
            <a:ext cx="3055084" cy="2246861"/>
          </a:xfrm>
          <a:prstGeom prst="rect">
            <a:avLst/>
          </a:prstGeom>
        </p:spPr>
      </p:pic>
      <p:sp>
        <p:nvSpPr>
          <p:cNvPr id="20" name="TextBox 19">
            <a:extLst>
              <a:ext uri="{FF2B5EF4-FFF2-40B4-BE49-F238E27FC236}">
                <a16:creationId xmlns:a16="http://schemas.microsoft.com/office/drawing/2014/main" id="{6BE2DCD3-0843-EEAA-33C2-745833D21550}"/>
              </a:ext>
            </a:extLst>
          </p:cNvPr>
          <p:cNvSpPr txBox="1"/>
          <p:nvPr/>
        </p:nvSpPr>
        <p:spPr>
          <a:xfrm>
            <a:off x="5840341" y="5989927"/>
            <a:ext cx="4799327" cy="369332"/>
          </a:xfrm>
          <a:prstGeom prst="rect">
            <a:avLst/>
          </a:prstGeom>
          <a:noFill/>
        </p:spPr>
        <p:txBody>
          <a:bodyPr wrap="none" rtlCol="0">
            <a:spAutoFit/>
          </a:bodyPr>
          <a:lstStyle/>
          <a:p>
            <a:r>
              <a:rPr lang="en-US" dirty="0"/>
              <a:t>Python F-string </a:t>
            </a:r>
            <a:r>
              <a:rPr lang="en-US" sz="1600" dirty="0"/>
              <a:t>(</a:t>
            </a:r>
            <a:r>
              <a:rPr lang="en-US" sz="1600" dirty="0">
                <a:hlinkClick r:id="rId11"/>
              </a:rPr>
              <a:t>https://peps.python.org/pep-0498/</a:t>
            </a:r>
            <a:r>
              <a:rPr lang="en-US" sz="1600" dirty="0"/>
              <a:t>)</a:t>
            </a:r>
            <a:endParaRPr lang="en-US" dirty="0"/>
          </a:p>
        </p:txBody>
      </p:sp>
      <p:sp>
        <p:nvSpPr>
          <p:cNvPr id="21" name="Left Arrow 20">
            <a:extLst>
              <a:ext uri="{FF2B5EF4-FFF2-40B4-BE49-F238E27FC236}">
                <a16:creationId xmlns:a16="http://schemas.microsoft.com/office/drawing/2014/main" id="{731685E3-6031-482C-9A00-A9C0F8559207}"/>
              </a:ext>
            </a:extLst>
          </p:cNvPr>
          <p:cNvSpPr/>
          <p:nvPr/>
        </p:nvSpPr>
        <p:spPr>
          <a:xfrm>
            <a:off x="9196706" y="3959590"/>
            <a:ext cx="2777314" cy="1787288"/>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I personally prefer this method because I can see the variables easily</a:t>
            </a:r>
          </a:p>
        </p:txBody>
      </p:sp>
    </p:spTree>
    <p:custDataLst>
      <p:tags r:id="rId1"/>
    </p:custDataLst>
    <p:extLst>
      <p:ext uri="{BB962C8B-B14F-4D97-AF65-F5344CB8AC3E}">
        <p14:creationId xmlns:p14="http://schemas.microsoft.com/office/powerpoint/2010/main" val="3461159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8E8BCCC-8C01-6BF7-8296-29BF17BBF77D}"/>
              </a:ext>
            </a:extLst>
          </p:cNvPr>
          <p:cNvSpPr/>
          <p:nvPr/>
        </p:nvSpPr>
        <p:spPr>
          <a:xfrm>
            <a:off x="835085" y="4181981"/>
            <a:ext cx="6272803" cy="22651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itle 3"/>
          <p:cNvSpPr>
            <a:spLocks noGrp="1"/>
          </p:cNvSpPr>
          <p:nvPr>
            <p:ph type="title"/>
            <p:custDataLst>
              <p:tags r:id="rId2"/>
            </p:custDataLst>
          </p:nvPr>
        </p:nvSpPr>
        <p:spPr>
          <a:xfrm>
            <a:off x="706040" y="244737"/>
            <a:ext cx="8229600" cy="797644"/>
          </a:xfrm>
        </p:spPr>
        <p:txBody>
          <a:bodyPr>
            <a:normAutofit/>
          </a:bodyPr>
          <a:lstStyle/>
          <a:p>
            <a:pPr algn="l"/>
            <a:r>
              <a:rPr lang="en-US" sz="4000" b="1" dirty="0">
                <a:latin typeface="+mj-lt"/>
              </a:rPr>
              <a:t>LOGIC with the     if </a:t>
            </a:r>
            <a:r>
              <a:rPr lang="mr-IN" sz="4000" b="1" dirty="0">
                <a:latin typeface="+mj-lt"/>
              </a:rPr>
              <a:t>…</a:t>
            </a:r>
            <a:r>
              <a:rPr lang="en-US" sz="4000" b="1" dirty="0">
                <a:latin typeface="+mj-lt"/>
              </a:rPr>
              <a:t> else</a:t>
            </a:r>
          </a:p>
        </p:txBody>
      </p:sp>
      <p:sp>
        <p:nvSpPr>
          <p:cNvPr id="7" name="Rectangle 6"/>
          <p:cNvSpPr/>
          <p:nvPr/>
        </p:nvSpPr>
        <p:spPr>
          <a:xfrm>
            <a:off x="950976" y="1220009"/>
            <a:ext cx="6255371" cy="2862322"/>
          </a:xfrm>
          <a:prstGeom prst="rect">
            <a:avLst/>
          </a:prstGeom>
        </p:spPr>
        <p:txBody>
          <a:bodyPr wrap="square">
            <a:spAutoFit/>
          </a:bodyPr>
          <a:lstStyle/>
          <a:p>
            <a:pPr marL="457200" indent="-457200">
              <a:buFont typeface="Arial" charset="0"/>
              <a:buChar char="•"/>
            </a:pPr>
            <a:r>
              <a:rPr lang="en-US" dirty="0">
                <a:latin typeface="+mj-lt"/>
              </a:rPr>
              <a:t>We can run very simple logic using 'if </a:t>
            </a:r>
            <a:r>
              <a:rPr lang="mr-IN" dirty="0">
                <a:latin typeface="+mj-lt"/>
              </a:rPr>
              <a:t>…</a:t>
            </a:r>
            <a:r>
              <a:rPr lang="en-US" dirty="0">
                <a:latin typeface="+mj-lt"/>
              </a:rPr>
              <a:t> else'.  </a:t>
            </a:r>
          </a:p>
          <a:p>
            <a:pPr marL="457200" indent="-457200">
              <a:buFont typeface="Arial" charset="0"/>
              <a:buChar char="•"/>
            </a:pPr>
            <a:r>
              <a:rPr lang="en-US" dirty="0">
                <a:latin typeface="+mj-lt"/>
              </a:rPr>
              <a:t>We are asking Python to run code based on a (series of) test(s) </a:t>
            </a:r>
            <a:r>
              <a:rPr lang="en-US" dirty="0">
                <a:latin typeface="+mj-lt"/>
                <a:hlinkClick r:id="rId5"/>
              </a:rPr>
              <a:t>https://docs.python.org/3/reference/compound_stmts.html#index-3</a:t>
            </a:r>
            <a:r>
              <a:rPr lang="en-US" dirty="0">
                <a:latin typeface="+mj-lt"/>
              </a:rPr>
              <a:t> </a:t>
            </a:r>
            <a:br>
              <a:rPr lang="en-US" dirty="0">
                <a:latin typeface="+mj-lt"/>
              </a:rPr>
            </a:br>
            <a:endParaRPr lang="en-US" dirty="0">
              <a:latin typeface="+mj-lt"/>
            </a:endParaRPr>
          </a:p>
          <a:p>
            <a:pPr marL="914400" lvl="1" indent="-457200">
              <a:buFont typeface="Arial" charset="0"/>
              <a:buChar char="•"/>
            </a:pPr>
            <a:r>
              <a:rPr lang="en-US" dirty="0">
                <a:latin typeface="+mj-lt"/>
              </a:rPr>
              <a:t>First, the code asks to test whether a statement is TRUE</a:t>
            </a:r>
          </a:p>
          <a:p>
            <a:pPr marL="914400" lvl="1" indent="-457200">
              <a:buFont typeface="Arial" charset="0"/>
              <a:buChar char="•"/>
            </a:pPr>
            <a:r>
              <a:rPr lang="en-US" dirty="0">
                <a:latin typeface="+mj-lt"/>
              </a:rPr>
              <a:t>If it is TRUE, it runs a certain chunk of code</a:t>
            </a:r>
          </a:p>
          <a:p>
            <a:pPr marL="914400" lvl="1" indent="-457200">
              <a:buFont typeface="Arial" charset="0"/>
              <a:buChar char="•"/>
            </a:pPr>
            <a:r>
              <a:rPr lang="en-US" dirty="0">
                <a:latin typeface="+mj-lt"/>
              </a:rPr>
              <a:t>If it is FALSE, it skips the TRUE code and runs the else chunk of code.</a:t>
            </a:r>
          </a:p>
        </p:txBody>
      </p:sp>
      <p:grpSp>
        <p:nvGrpSpPr>
          <p:cNvPr id="23" name="Group 22"/>
          <p:cNvGrpSpPr/>
          <p:nvPr/>
        </p:nvGrpSpPr>
        <p:grpSpPr>
          <a:xfrm>
            <a:off x="8018694" y="457856"/>
            <a:ext cx="3799497" cy="5023152"/>
            <a:chOff x="5124067" y="1061054"/>
            <a:chExt cx="3799497" cy="5023152"/>
          </a:xfrm>
        </p:grpSpPr>
        <p:sp>
          <p:nvSpPr>
            <p:cNvPr id="3" name="Oval 2"/>
            <p:cNvSpPr/>
            <p:nvPr/>
          </p:nvSpPr>
          <p:spPr>
            <a:xfrm>
              <a:off x="6049736" y="1061054"/>
              <a:ext cx="244929" cy="244929"/>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p:cNvCxnSpPr/>
            <p:nvPr/>
          </p:nvCxnSpPr>
          <p:spPr>
            <a:xfrm>
              <a:off x="6172200" y="1436914"/>
              <a:ext cx="0" cy="8001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Diamond 7"/>
            <p:cNvSpPr/>
            <p:nvPr/>
          </p:nvSpPr>
          <p:spPr>
            <a:xfrm>
              <a:off x="5359853" y="2367945"/>
              <a:ext cx="1624693" cy="84908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condition</a:t>
              </a:r>
            </a:p>
          </p:txBody>
        </p:sp>
        <p:cxnSp>
          <p:nvCxnSpPr>
            <p:cNvPr id="14" name="Straight Arrow Connector 13"/>
            <p:cNvCxnSpPr/>
            <p:nvPr/>
          </p:nvCxnSpPr>
          <p:spPr>
            <a:xfrm>
              <a:off x="6172199" y="3377292"/>
              <a:ext cx="0" cy="8001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Bent-Up Arrow 8"/>
            <p:cNvSpPr/>
            <p:nvPr/>
          </p:nvSpPr>
          <p:spPr>
            <a:xfrm flipV="1">
              <a:off x="7102929" y="2792488"/>
              <a:ext cx="1232807" cy="424543"/>
            </a:xfrm>
            <a:prstGeom prst="bentUpArrow">
              <a:avLst>
                <a:gd name="adj1" fmla="val 0"/>
                <a:gd name="adj2" fmla="val 25000"/>
                <a:gd name="adj3" fmla="val 25000"/>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6984546" y="3290207"/>
              <a:ext cx="1939018" cy="5061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execute if code chunk</a:t>
              </a:r>
            </a:p>
          </p:txBody>
        </p:sp>
        <p:sp>
          <p:nvSpPr>
            <p:cNvPr id="15" name="Rectangle 14"/>
            <p:cNvSpPr/>
            <p:nvPr/>
          </p:nvSpPr>
          <p:spPr>
            <a:xfrm>
              <a:off x="5202690" y="4278993"/>
              <a:ext cx="1939018" cy="5061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execute else code chunk</a:t>
              </a:r>
            </a:p>
          </p:txBody>
        </p:sp>
        <p:sp>
          <p:nvSpPr>
            <p:cNvPr id="17" name="Bent-Up Arrow 16"/>
            <p:cNvSpPr/>
            <p:nvPr/>
          </p:nvSpPr>
          <p:spPr>
            <a:xfrm rot="5400000" flipV="1">
              <a:off x="6480176" y="3737422"/>
              <a:ext cx="1551664" cy="1930862"/>
            </a:xfrm>
            <a:prstGeom prst="bentUpArrow">
              <a:avLst>
                <a:gd name="adj1" fmla="val 0"/>
                <a:gd name="adj2" fmla="val 5458"/>
                <a:gd name="adj3" fmla="val 8163"/>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p:cNvCxnSpPr/>
            <p:nvPr/>
          </p:nvCxnSpPr>
          <p:spPr>
            <a:xfrm>
              <a:off x="6172199" y="4912178"/>
              <a:ext cx="0" cy="8001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p:cNvSpPr/>
            <p:nvPr/>
          </p:nvSpPr>
          <p:spPr>
            <a:xfrm>
              <a:off x="6049734" y="5839277"/>
              <a:ext cx="244929" cy="244929"/>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5124067" y="3535695"/>
              <a:ext cx="891975"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200" dirty="0"/>
                <a:t>if condition</a:t>
              </a:r>
              <a:br>
                <a:rPr lang="en-US" sz="1200" dirty="0"/>
              </a:br>
              <a:r>
                <a:rPr lang="en-US" sz="1200" dirty="0"/>
                <a:t>is False</a:t>
              </a:r>
            </a:p>
          </p:txBody>
        </p:sp>
        <p:sp>
          <p:nvSpPr>
            <p:cNvPr id="22" name="TextBox 21"/>
            <p:cNvSpPr txBox="1"/>
            <p:nvPr/>
          </p:nvSpPr>
          <p:spPr>
            <a:xfrm>
              <a:off x="7273344" y="2217734"/>
              <a:ext cx="891975"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1200" dirty="0"/>
                <a:t>if condition</a:t>
              </a:r>
              <a:br>
                <a:rPr lang="en-US" sz="1200" dirty="0"/>
              </a:br>
              <a:r>
                <a:rPr lang="en-US" sz="1200" dirty="0"/>
                <a:t>is True</a:t>
              </a:r>
            </a:p>
          </p:txBody>
        </p:sp>
      </p:grpSp>
      <p:grpSp>
        <p:nvGrpSpPr>
          <p:cNvPr id="33" name="Group 32"/>
          <p:cNvGrpSpPr/>
          <p:nvPr/>
        </p:nvGrpSpPr>
        <p:grpSpPr>
          <a:xfrm>
            <a:off x="1269700" y="4567710"/>
            <a:ext cx="5695575" cy="1481917"/>
            <a:chOff x="321426" y="4194875"/>
            <a:chExt cx="5695575" cy="1481917"/>
          </a:xfrm>
        </p:grpSpPr>
        <p:sp>
          <p:nvSpPr>
            <p:cNvPr id="24" name="Rectangle 23"/>
            <p:cNvSpPr/>
            <p:nvPr/>
          </p:nvSpPr>
          <p:spPr>
            <a:xfrm>
              <a:off x="1444244" y="4291797"/>
              <a:ext cx="4280754" cy="1384995"/>
            </a:xfrm>
            <a:prstGeom prst="rect">
              <a:avLst/>
            </a:prstGeom>
          </p:spPr>
          <p:txBody>
            <a:bodyPr wrap="square">
              <a:spAutoFit/>
            </a:bodyPr>
            <a:lstStyle/>
            <a:p>
              <a:r>
                <a:rPr lang="en-US" sz="1400" dirty="0">
                  <a:solidFill>
                    <a:schemeClr val="bg1"/>
                  </a:solidFill>
                  <a:latin typeface="Consolas" charset="0"/>
                  <a:ea typeface="Consolas" charset="0"/>
                  <a:cs typeface="Consolas" charset="0"/>
                </a:rPr>
                <a:t>if &lt;condition&gt;:</a:t>
              </a:r>
            </a:p>
            <a:p>
              <a:r>
                <a:rPr lang="en-US" sz="1400" dirty="0">
                  <a:solidFill>
                    <a:schemeClr val="bg1"/>
                  </a:solidFill>
                  <a:latin typeface="Consolas" charset="0"/>
                  <a:ea typeface="Consolas" charset="0"/>
                  <a:cs typeface="Consolas" charset="0"/>
                </a:rPr>
                <a:t>    print("This condition was True")</a:t>
              </a:r>
            </a:p>
            <a:p>
              <a:endParaRPr lang="en-US" sz="1400" dirty="0">
                <a:solidFill>
                  <a:schemeClr val="bg1"/>
                </a:solidFill>
                <a:latin typeface="Consolas" charset="0"/>
                <a:ea typeface="Consolas" charset="0"/>
                <a:cs typeface="Consolas" charset="0"/>
              </a:endParaRPr>
            </a:p>
            <a:p>
              <a:r>
                <a:rPr lang="en-US" sz="1400" dirty="0">
                  <a:solidFill>
                    <a:schemeClr val="bg1"/>
                  </a:solidFill>
                  <a:latin typeface="Consolas" charset="0"/>
                  <a:ea typeface="Consolas" charset="0"/>
                  <a:cs typeface="Consolas" charset="0"/>
                </a:rPr>
                <a:t>else:</a:t>
              </a:r>
            </a:p>
            <a:p>
              <a:r>
                <a:rPr lang="en-US" sz="1400" dirty="0">
                  <a:solidFill>
                    <a:schemeClr val="bg1"/>
                  </a:solidFill>
                  <a:latin typeface="Consolas" charset="0"/>
                  <a:ea typeface="Consolas" charset="0"/>
                  <a:cs typeface="Consolas" charset="0"/>
                </a:rPr>
                <a:t>    print("The condition was False")</a:t>
              </a:r>
            </a:p>
            <a:p>
              <a:endParaRPr lang="en-US" sz="1400" dirty="0">
                <a:latin typeface="Consolas" charset="0"/>
                <a:ea typeface="Consolas" charset="0"/>
                <a:cs typeface="Consolas" charset="0"/>
              </a:endParaRPr>
            </a:p>
          </p:txBody>
        </p:sp>
        <p:cxnSp>
          <p:nvCxnSpPr>
            <p:cNvPr id="26" name="Straight Arrow Connector 25"/>
            <p:cNvCxnSpPr>
              <a:cxnSpLocks/>
            </p:cNvCxnSpPr>
            <p:nvPr/>
          </p:nvCxnSpPr>
          <p:spPr>
            <a:xfrm flipH="1">
              <a:off x="3152623" y="4415704"/>
              <a:ext cx="2172581" cy="303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5429607" y="4194875"/>
              <a:ext cx="584006" cy="307777"/>
            </a:xfrm>
            <a:prstGeom prst="rect">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1400" dirty="0">
                  <a:solidFill>
                    <a:schemeClr val="tx1">
                      <a:lumMod val="85000"/>
                      <a:lumOff val="15000"/>
                    </a:schemeClr>
                  </a:solidFill>
                </a:rPr>
                <a:t>colon</a:t>
              </a:r>
            </a:p>
          </p:txBody>
        </p:sp>
        <p:cxnSp>
          <p:nvCxnSpPr>
            <p:cNvPr id="28" name="Straight Arrow Connector 27"/>
            <p:cNvCxnSpPr>
              <a:cxnSpLocks/>
            </p:cNvCxnSpPr>
            <p:nvPr/>
          </p:nvCxnSpPr>
          <p:spPr>
            <a:xfrm flipH="1">
              <a:off x="2086103" y="5062114"/>
              <a:ext cx="32391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5432995" y="4863244"/>
              <a:ext cx="584006" cy="307777"/>
            </a:xfrm>
            <a:prstGeom prst="rect">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1400" dirty="0">
                  <a:solidFill>
                    <a:schemeClr val="tx1">
                      <a:lumMod val="85000"/>
                      <a:lumOff val="15000"/>
                    </a:schemeClr>
                  </a:solidFill>
                </a:rPr>
                <a:t>colon</a:t>
              </a:r>
            </a:p>
          </p:txBody>
        </p:sp>
        <p:sp>
          <p:nvSpPr>
            <p:cNvPr id="31" name="TextBox 30"/>
            <p:cNvSpPr txBox="1"/>
            <p:nvPr/>
          </p:nvSpPr>
          <p:spPr>
            <a:xfrm>
              <a:off x="321426" y="4415704"/>
              <a:ext cx="1167051" cy="427970"/>
            </a:xfrm>
            <a:prstGeom prst="rightArrow">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sz="800" dirty="0">
                  <a:solidFill>
                    <a:schemeClr val="tx1">
                      <a:lumMod val="85000"/>
                      <a:lumOff val="15000"/>
                    </a:schemeClr>
                  </a:solidFill>
                </a:rPr>
                <a:t>4 spaces indentation</a:t>
              </a:r>
            </a:p>
          </p:txBody>
        </p:sp>
        <p:sp>
          <p:nvSpPr>
            <p:cNvPr id="32" name="TextBox 31"/>
            <p:cNvSpPr txBox="1"/>
            <p:nvPr/>
          </p:nvSpPr>
          <p:spPr>
            <a:xfrm>
              <a:off x="321426" y="5098116"/>
              <a:ext cx="1236675" cy="427970"/>
            </a:xfrm>
            <a:prstGeom prst="rightArrow">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sz="800" dirty="0">
                  <a:solidFill>
                    <a:schemeClr val="tx1">
                      <a:lumMod val="85000"/>
                      <a:lumOff val="15000"/>
                    </a:schemeClr>
                  </a:solidFill>
                </a:rPr>
                <a:t>4 spaces indentation</a:t>
              </a:r>
            </a:p>
          </p:txBody>
        </p:sp>
      </p:grpSp>
    </p:spTree>
    <p:custDataLst>
      <p:tags r:id="rId1"/>
    </p:custDataLst>
    <p:extLst>
      <p:ext uri="{BB962C8B-B14F-4D97-AF65-F5344CB8AC3E}">
        <p14:creationId xmlns:p14="http://schemas.microsoft.com/office/powerpoint/2010/main" val="560832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76262" y="220499"/>
            <a:ext cx="10520629" cy="797644"/>
          </a:xfrm>
        </p:spPr>
        <p:txBody>
          <a:bodyPr>
            <a:normAutofit fontScale="90000"/>
          </a:bodyPr>
          <a:lstStyle/>
          <a:p>
            <a:pPr algn="l"/>
            <a:r>
              <a:rPr lang="en-US" sz="4000" b="1" dirty="0">
                <a:latin typeface="+mj-lt"/>
              </a:rPr>
              <a:t>if </a:t>
            </a:r>
            <a:r>
              <a:rPr lang="mr-IN" sz="4000" b="1" dirty="0">
                <a:latin typeface="+mj-lt"/>
              </a:rPr>
              <a:t>…</a:t>
            </a:r>
            <a:r>
              <a:rPr lang="en-US" sz="4000" b="1" dirty="0">
                <a:latin typeface="+mj-lt"/>
              </a:rPr>
              <a:t> else   </a:t>
            </a:r>
            <a:r>
              <a:rPr lang="en-US" sz="4000" b="1" dirty="0">
                <a:latin typeface="+mj-lt"/>
                <a:sym typeface="Wingdings" pitchFamily="2" charset="2"/>
              </a:rPr>
              <a:t></a:t>
            </a:r>
            <a:r>
              <a:rPr lang="en-US" sz="4000" b="1" dirty="0">
                <a:latin typeface="+mj-lt"/>
              </a:rPr>
              <a:t> Comparison of values example using   ==</a:t>
            </a:r>
          </a:p>
        </p:txBody>
      </p:sp>
      <p:grpSp>
        <p:nvGrpSpPr>
          <p:cNvPr id="48" name="Group 47"/>
          <p:cNvGrpSpPr/>
          <p:nvPr/>
        </p:nvGrpSpPr>
        <p:grpSpPr>
          <a:xfrm>
            <a:off x="8340382" y="1939746"/>
            <a:ext cx="3682318" cy="1049118"/>
            <a:chOff x="2710542" y="4645838"/>
            <a:chExt cx="5301345" cy="1510390"/>
          </a:xfrm>
        </p:grpSpPr>
        <p:grpSp>
          <p:nvGrpSpPr>
            <p:cNvPr id="39" name="Group 38"/>
            <p:cNvGrpSpPr/>
            <p:nvPr/>
          </p:nvGrpSpPr>
          <p:grpSpPr>
            <a:xfrm>
              <a:off x="4029075" y="4645838"/>
              <a:ext cx="3982812" cy="1510390"/>
              <a:chOff x="2979964" y="4816929"/>
              <a:chExt cx="3982812" cy="1510390"/>
            </a:xfrm>
          </p:grpSpPr>
          <p:sp>
            <p:nvSpPr>
              <p:cNvPr id="40" name="Rectangle 39"/>
              <p:cNvSpPr/>
              <p:nvPr/>
            </p:nvSpPr>
            <p:spPr>
              <a:xfrm>
                <a:off x="2979964" y="4816929"/>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100" dirty="0"/>
                  <a:t>Block 1</a:t>
                </a:r>
              </a:p>
            </p:txBody>
          </p:sp>
          <p:sp>
            <p:nvSpPr>
              <p:cNvPr id="41" name="Rectangle 40"/>
              <p:cNvSpPr/>
              <p:nvPr/>
            </p:nvSpPr>
            <p:spPr>
              <a:xfrm>
                <a:off x="3279321" y="5119007"/>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100" dirty="0"/>
                  <a:t>Block 2</a:t>
                </a:r>
              </a:p>
            </p:txBody>
          </p:sp>
          <p:sp>
            <p:nvSpPr>
              <p:cNvPr id="42" name="Rectangle 41"/>
              <p:cNvSpPr/>
              <p:nvPr/>
            </p:nvSpPr>
            <p:spPr>
              <a:xfrm>
                <a:off x="3590926" y="5421085"/>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100" dirty="0"/>
                  <a:t>Block 3</a:t>
                </a:r>
              </a:p>
            </p:txBody>
          </p:sp>
          <p:sp>
            <p:nvSpPr>
              <p:cNvPr id="43" name="Rectangle 42"/>
              <p:cNvSpPr/>
              <p:nvPr/>
            </p:nvSpPr>
            <p:spPr>
              <a:xfrm>
                <a:off x="3279321" y="5723163"/>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100" dirty="0"/>
                  <a:t>Block 2, continuation</a:t>
                </a:r>
              </a:p>
            </p:txBody>
          </p:sp>
          <p:sp>
            <p:nvSpPr>
              <p:cNvPr id="44" name="Rectangle 43"/>
              <p:cNvSpPr/>
              <p:nvPr/>
            </p:nvSpPr>
            <p:spPr>
              <a:xfrm>
                <a:off x="2979964" y="6025241"/>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100" dirty="0"/>
                  <a:t>Block 1, continuation</a:t>
                </a:r>
              </a:p>
            </p:txBody>
          </p:sp>
        </p:grpSp>
        <p:sp>
          <p:nvSpPr>
            <p:cNvPr id="45" name="Right Arrow 44"/>
            <p:cNvSpPr/>
            <p:nvPr/>
          </p:nvSpPr>
          <p:spPr>
            <a:xfrm>
              <a:off x="2710543" y="4939751"/>
              <a:ext cx="1289957"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a:t>4 spaces</a:t>
              </a:r>
            </a:p>
          </p:txBody>
        </p:sp>
        <p:sp>
          <p:nvSpPr>
            <p:cNvPr id="46" name="Right Arrow 45"/>
            <p:cNvSpPr/>
            <p:nvPr/>
          </p:nvSpPr>
          <p:spPr>
            <a:xfrm>
              <a:off x="2710543" y="5254075"/>
              <a:ext cx="1617889"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dirty="0"/>
                <a:t>8 spaces</a:t>
              </a:r>
            </a:p>
          </p:txBody>
        </p:sp>
        <p:sp>
          <p:nvSpPr>
            <p:cNvPr id="47" name="Right Arrow 46"/>
            <p:cNvSpPr/>
            <p:nvPr/>
          </p:nvSpPr>
          <p:spPr>
            <a:xfrm>
              <a:off x="2710542" y="5543907"/>
              <a:ext cx="1289957"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a:t>4 spaces</a:t>
              </a:r>
            </a:p>
          </p:txBody>
        </p:sp>
      </p:grpSp>
      <p:sp>
        <p:nvSpPr>
          <p:cNvPr id="50" name="Rectangle 49"/>
          <p:cNvSpPr/>
          <p:nvPr/>
        </p:nvSpPr>
        <p:spPr>
          <a:xfrm>
            <a:off x="8045661" y="1035001"/>
            <a:ext cx="3977039" cy="738664"/>
          </a:xfrm>
          <a:prstGeom prst="rect">
            <a:avLst/>
          </a:prstGeom>
        </p:spPr>
        <p:txBody>
          <a:bodyPr wrap="square">
            <a:spAutoFit/>
          </a:bodyPr>
          <a:lstStyle/>
          <a:p>
            <a:pPr lvl="1"/>
            <a:r>
              <a:rPr lang="en-US" sz="1400" dirty="0"/>
              <a:t>REMEMBER: In Python, code blocks are </a:t>
            </a:r>
            <a:r>
              <a:rPr lang="en-US" sz="1400" b="1" dirty="0"/>
              <a:t>defined</a:t>
            </a:r>
            <a:r>
              <a:rPr lang="en-US" sz="1400" dirty="0"/>
              <a:t> by their indentation. The statements within a block will line up vertically</a:t>
            </a:r>
          </a:p>
        </p:txBody>
      </p:sp>
      <p:pic>
        <p:nvPicPr>
          <p:cNvPr id="5" name="Picture 4" descr="A screenshot of a computer program&#10;&#10;Description automatically generated">
            <a:extLst>
              <a:ext uri="{FF2B5EF4-FFF2-40B4-BE49-F238E27FC236}">
                <a16:creationId xmlns:a16="http://schemas.microsoft.com/office/drawing/2014/main" id="{6ED77876-5F5D-F5E7-42E0-48E8A807F8CD}"/>
              </a:ext>
            </a:extLst>
          </p:cNvPr>
          <p:cNvPicPr>
            <a:picLocks noChangeAspect="1"/>
          </p:cNvPicPr>
          <p:nvPr/>
        </p:nvPicPr>
        <p:blipFill>
          <a:blip r:embed="rId5"/>
          <a:stretch>
            <a:fillRect/>
          </a:stretch>
        </p:blipFill>
        <p:spPr>
          <a:xfrm>
            <a:off x="875982" y="1113262"/>
            <a:ext cx="6685136" cy="5403325"/>
          </a:xfrm>
          <a:prstGeom prst="rect">
            <a:avLst/>
          </a:prstGeom>
        </p:spPr>
      </p:pic>
      <p:sp>
        <p:nvSpPr>
          <p:cNvPr id="7" name="TextBox 6">
            <a:extLst>
              <a:ext uri="{FF2B5EF4-FFF2-40B4-BE49-F238E27FC236}">
                <a16:creationId xmlns:a16="http://schemas.microsoft.com/office/drawing/2014/main" id="{46AA346D-384B-3082-640E-E8CB194D9B6C}"/>
              </a:ext>
            </a:extLst>
          </p:cNvPr>
          <p:cNvSpPr txBox="1"/>
          <p:nvPr/>
        </p:nvSpPr>
        <p:spPr>
          <a:xfrm>
            <a:off x="7863697" y="5680231"/>
            <a:ext cx="3200945" cy="369332"/>
          </a:xfrm>
          <a:prstGeom prst="rect">
            <a:avLst/>
          </a:prstGeom>
          <a:noFill/>
        </p:spPr>
        <p:txBody>
          <a:bodyPr wrap="square">
            <a:spAutoFit/>
          </a:bodyPr>
          <a:lstStyle/>
          <a:p>
            <a:r>
              <a:rPr lang="en-US" dirty="0"/>
              <a:t>CODE &gt;&gt; </a:t>
            </a:r>
            <a:r>
              <a:rPr lang="en-US" dirty="0">
                <a:hlinkClick r:id="rId6"/>
              </a:rPr>
              <a:t>simpleIf-Else.py</a:t>
            </a:r>
            <a:r>
              <a:rPr lang="en-US" dirty="0"/>
              <a:t> </a:t>
            </a:r>
          </a:p>
        </p:txBody>
      </p:sp>
      <p:pic>
        <p:nvPicPr>
          <p:cNvPr id="8" name="Picture 7">
            <a:extLst>
              <a:ext uri="{FF2B5EF4-FFF2-40B4-BE49-F238E27FC236}">
                <a16:creationId xmlns:a16="http://schemas.microsoft.com/office/drawing/2014/main" id="{5C77B453-DD1B-D965-328D-B16E6CB2EDF0}"/>
              </a:ext>
            </a:extLst>
          </p:cNvPr>
          <p:cNvPicPr>
            <a:picLocks noChangeAspect="1"/>
          </p:cNvPicPr>
          <p:nvPr/>
        </p:nvPicPr>
        <p:blipFill>
          <a:blip r:embed="rId7"/>
          <a:stretch>
            <a:fillRect/>
          </a:stretch>
        </p:blipFill>
        <p:spPr>
          <a:xfrm>
            <a:off x="6548244" y="3362321"/>
            <a:ext cx="2805012" cy="1669489"/>
          </a:xfrm>
          <a:prstGeom prst="rect">
            <a:avLst/>
          </a:prstGeom>
          <a:ln w="25400">
            <a:solidFill>
              <a:schemeClr val="bg1"/>
            </a:solidFill>
          </a:ln>
        </p:spPr>
      </p:pic>
    </p:spTree>
    <p:custDataLst>
      <p:tags r:id="rId1"/>
    </p:custDataLst>
    <p:extLst>
      <p:ext uri="{BB962C8B-B14F-4D97-AF65-F5344CB8AC3E}">
        <p14:creationId xmlns:p14="http://schemas.microsoft.com/office/powerpoint/2010/main" val="220237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575923" y="172305"/>
            <a:ext cx="8229600" cy="797644"/>
          </a:xfrm>
        </p:spPr>
        <p:txBody>
          <a:bodyPr>
            <a:normAutofit/>
          </a:bodyPr>
          <a:lstStyle/>
          <a:p>
            <a:pPr algn="l"/>
            <a:r>
              <a:rPr lang="en-US" sz="4000" b="1" dirty="0">
                <a:latin typeface="+mj-lt"/>
              </a:rPr>
              <a:t>if </a:t>
            </a:r>
            <a:r>
              <a:rPr lang="mr-IN" sz="4000" b="1" dirty="0">
                <a:latin typeface="+mj-lt"/>
              </a:rPr>
              <a:t>…</a:t>
            </a:r>
            <a:r>
              <a:rPr lang="en-US" sz="4000" b="1" dirty="0">
                <a:latin typeface="+mj-lt"/>
              </a:rPr>
              <a:t> </a:t>
            </a:r>
            <a:r>
              <a:rPr lang="en-US" sz="4000" b="1" dirty="0" err="1">
                <a:latin typeface="+mj-lt"/>
              </a:rPr>
              <a:t>elif</a:t>
            </a:r>
            <a:r>
              <a:rPr lang="en-US" sz="4000" b="1" dirty="0">
                <a:latin typeface="+mj-lt"/>
              </a:rPr>
              <a:t> </a:t>
            </a:r>
            <a:r>
              <a:rPr lang="mr-IN" sz="4000" b="1" dirty="0">
                <a:latin typeface="+mj-lt"/>
              </a:rPr>
              <a:t>…</a:t>
            </a:r>
            <a:r>
              <a:rPr lang="en-US" sz="4000" b="1" dirty="0">
                <a:latin typeface="+mj-lt"/>
              </a:rPr>
              <a:t> else</a:t>
            </a:r>
          </a:p>
        </p:txBody>
      </p:sp>
      <p:sp>
        <p:nvSpPr>
          <p:cNvPr id="24" name="Rectangle 23"/>
          <p:cNvSpPr/>
          <p:nvPr/>
        </p:nvSpPr>
        <p:spPr>
          <a:xfrm>
            <a:off x="837301" y="1133008"/>
            <a:ext cx="6528934" cy="3046988"/>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sz="2400" dirty="0">
                <a:latin typeface="Consolas" panose="020B0609020204030204" pitchFamily="49" charset="0"/>
                <a:ea typeface="Consolas" charset="0"/>
                <a:cs typeface="Consolas" panose="020B0609020204030204" pitchFamily="49" charset="0"/>
              </a:rPr>
              <a:t>if &lt;condition&gt;:</a:t>
            </a:r>
          </a:p>
          <a:p>
            <a:r>
              <a:rPr lang="en-US" sz="2400" dirty="0">
                <a:latin typeface="Consolas" panose="020B0609020204030204" pitchFamily="49" charset="0"/>
                <a:ea typeface="Consolas" charset="0"/>
                <a:cs typeface="Consolas" panose="020B0609020204030204" pitchFamily="49" charset="0"/>
              </a:rPr>
              <a:t>    print("first condition is True")</a:t>
            </a:r>
          </a:p>
          <a:p>
            <a:r>
              <a:rPr lang="en-US" sz="2400" dirty="0" err="1">
                <a:latin typeface="Consolas" panose="020B0609020204030204" pitchFamily="49" charset="0"/>
                <a:ea typeface="Consolas" charset="0"/>
                <a:cs typeface="Consolas" panose="020B0609020204030204" pitchFamily="49" charset="0"/>
              </a:rPr>
              <a:t>elif</a:t>
            </a:r>
            <a:r>
              <a:rPr lang="en-US" sz="2400" dirty="0">
                <a:latin typeface="Consolas" panose="020B0609020204030204" pitchFamily="49" charset="0"/>
                <a:ea typeface="Consolas" charset="0"/>
                <a:cs typeface="Consolas" panose="020B0609020204030204" pitchFamily="49" charset="0"/>
              </a:rPr>
              <a:t> &lt;condition&gt;:</a:t>
            </a:r>
          </a:p>
          <a:p>
            <a:r>
              <a:rPr lang="en-US" sz="2400" dirty="0">
                <a:latin typeface="Consolas" panose="020B0609020204030204" pitchFamily="49" charset="0"/>
                <a:ea typeface="Consolas" charset="0"/>
                <a:cs typeface="Consolas" panose="020B0609020204030204" pitchFamily="49" charset="0"/>
              </a:rPr>
              <a:t>    print("second condition is True")</a:t>
            </a:r>
          </a:p>
          <a:p>
            <a:r>
              <a:rPr lang="en-US" sz="2400" dirty="0" err="1">
                <a:latin typeface="Consolas" panose="020B0609020204030204" pitchFamily="49" charset="0"/>
                <a:ea typeface="Consolas" charset="0"/>
                <a:cs typeface="Consolas" panose="020B0609020204030204" pitchFamily="49" charset="0"/>
              </a:rPr>
              <a:t>elif</a:t>
            </a:r>
            <a:r>
              <a:rPr lang="en-US" sz="2400" dirty="0">
                <a:latin typeface="Consolas" panose="020B0609020204030204" pitchFamily="49" charset="0"/>
                <a:ea typeface="Consolas" charset="0"/>
                <a:cs typeface="Consolas" panose="020B0609020204030204" pitchFamily="49" charset="0"/>
              </a:rPr>
              <a:t> &lt;condition&gt;:</a:t>
            </a:r>
          </a:p>
          <a:p>
            <a:r>
              <a:rPr lang="en-US" sz="2400" dirty="0">
                <a:latin typeface="Consolas" panose="020B0609020204030204" pitchFamily="49" charset="0"/>
                <a:ea typeface="Consolas" charset="0"/>
                <a:cs typeface="Consolas" panose="020B0609020204030204" pitchFamily="49" charset="0"/>
              </a:rPr>
              <a:t>    print("third condition is True") </a:t>
            </a:r>
          </a:p>
          <a:p>
            <a:r>
              <a:rPr lang="en-US" sz="2400" dirty="0">
                <a:latin typeface="Consolas" panose="020B0609020204030204" pitchFamily="49" charset="0"/>
                <a:ea typeface="Consolas" charset="0"/>
                <a:cs typeface="Consolas" panose="020B0609020204030204" pitchFamily="49" charset="0"/>
              </a:rPr>
              <a:t>else:</a:t>
            </a:r>
          </a:p>
          <a:p>
            <a:r>
              <a:rPr lang="en-US" sz="2400" dirty="0">
                <a:latin typeface="Consolas" panose="020B0609020204030204" pitchFamily="49" charset="0"/>
                <a:ea typeface="Consolas" charset="0"/>
                <a:cs typeface="Consolas" panose="020B0609020204030204" pitchFamily="49" charset="0"/>
              </a:rPr>
              <a:t>	 </a:t>
            </a:r>
            <a:r>
              <a:rPr lang="en-US" dirty="0">
                <a:latin typeface="Consolas" panose="020B0609020204030204" pitchFamily="49" charset="0"/>
                <a:ea typeface="Consolas" charset="0"/>
                <a:cs typeface="Consolas" panose="020B0609020204030204" pitchFamily="49" charset="0"/>
              </a:rPr>
              <a:t>print("none of the conditions were True")</a:t>
            </a:r>
            <a:endParaRPr lang="en-US" sz="2400" dirty="0">
              <a:latin typeface="Consolas" panose="020B0609020204030204" pitchFamily="49" charset="0"/>
              <a:ea typeface="Consolas" charset="0"/>
              <a:cs typeface="Consolas" panose="020B0609020204030204" pitchFamily="49" charset="0"/>
            </a:endParaRPr>
          </a:p>
        </p:txBody>
      </p:sp>
      <p:grpSp>
        <p:nvGrpSpPr>
          <p:cNvPr id="5" name="Group 4">
            <a:extLst>
              <a:ext uri="{FF2B5EF4-FFF2-40B4-BE49-F238E27FC236}">
                <a16:creationId xmlns:a16="http://schemas.microsoft.com/office/drawing/2014/main" id="{0E1C7687-CD6D-F940-A6E9-89B53538AE61}"/>
              </a:ext>
            </a:extLst>
          </p:cNvPr>
          <p:cNvGrpSpPr/>
          <p:nvPr/>
        </p:nvGrpSpPr>
        <p:grpSpPr>
          <a:xfrm>
            <a:off x="8421588" y="508508"/>
            <a:ext cx="3568284" cy="5079994"/>
            <a:chOff x="6281085" y="1134533"/>
            <a:chExt cx="3568284" cy="5079994"/>
          </a:xfrm>
        </p:grpSpPr>
        <p:grpSp>
          <p:nvGrpSpPr>
            <p:cNvPr id="23" name="Group 22"/>
            <p:cNvGrpSpPr/>
            <p:nvPr/>
          </p:nvGrpSpPr>
          <p:grpSpPr>
            <a:xfrm>
              <a:off x="6281085" y="1134533"/>
              <a:ext cx="3076459" cy="5079994"/>
              <a:chOff x="4773641" y="1061054"/>
              <a:chExt cx="4149923" cy="6604759"/>
            </a:xfrm>
          </p:grpSpPr>
          <p:sp>
            <p:nvSpPr>
              <p:cNvPr id="3" name="Oval 2"/>
              <p:cNvSpPr/>
              <p:nvPr/>
            </p:nvSpPr>
            <p:spPr>
              <a:xfrm>
                <a:off x="6049736" y="1061054"/>
                <a:ext cx="244929" cy="244929"/>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cxnSp>
            <p:nvCxnSpPr>
              <p:cNvPr id="6" name="Straight Arrow Connector 5"/>
              <p:cNvCxnSpPr/>
              <p:nvPr/>
            </p:nvCxnSpPr>
            <p:spPr>
              <a:xfrm>
                <a:off x="6172200" y="1436914"/>
                <a:ext cx="0" cy="8001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Diamond 7"/>
              <p:cNvSpPr/>
              <p:nvPr/>
            </p:nvSpPr>
            <p:spPr>
              <a:xfrm>
                <a:off x="5359853" y="2367945"/>
                <a:ext cx="1624693" cy="84908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if condition</a:t>
                </a:r>
              </a:p>
            </p:txBody>
          </p:sp>
          <p:cxnSp>
            <p:nvCxnSpPr>
              <p:cNvPr id="14" name="Straight Arrow Connector 13"/>
              <p:cNvCxnSpPr/>
              <p:nvPr/>
            </p:nvCxnSpPr>
            <p:spPr>
              <a:xfrm flipH="1">
                <a:off x="6172198" y="3377292"/>
                <a:ext cx="1" cy="4191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Bent-Up Arrow 8"/>
              <p:cNvSpPr/>
              <p:nvPr/>
            </p:nvSpPr>
            <p:spPr>
              <a:xfrm flipV="1">
                <a:off x="7102929" y="2792488"/>
                <a:ext cx="1232807" cy="424543"/>
              </a:xfrm>
              <a:prstGeom prst="bentUpArrow">
                <a:avLst>
                  <a:gd name="adj1" fmla="val 0"/>
                  <a:gd name="adj2" fmla="val 25000"/>
                  <a:gd name="adj3" fmla="val 25000"/>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10" name="Rectangle 9"/>
              <p:cNvSpPr/>
              <p:nvPr/>
            </p:nvSpPr>
            <p:spPr>
              <a:xfrm>
                <a:off x="6984546" y="3290207"/>
                <a:ext cx="1939018" cy="5061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execute if code chunk</a:t>
                </a:r>
              </a:p>
            </p:txBody>
          </p:sp>
          <p:sp>
            <p:nvSpPr>
              <p:cNvPr id="15" name="Rectangle 14"/>
              <p:cNvSpPr/>
              <p:nvPr/>
            </p:nvSpPr>
            <p:spPr>
              <a:xfrm>
                <a:off x="5202691" y="5860589"/>
                <a:ext cx="1939019" cy="5061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else code chunk</a:t>
                </a:r>
              </a:p>
            </p:txBody>
          </p:sp>
          <p:sp>
            <p:nvSpPr>
              <p:cNvPr id="17" name="Bent-Up Arrow 16"/>
              <p:cNvSpPr/>
              <p:nvPr/>
            </p:nvSpPr>
            <p:spPr>
              <a:xfrm rot="5400000" flipV="1">
                <a:off x="7476211" y="3553740"/>
                <a:ext cx="371945" cy="1118511"/>
              </a:xfrm>
              <a:prstGeom prst="bentUpArrow">
                <a:avLst>
                  <a:gd name="adj1" fmla="val 0"/>
                  <a:gd name="adj2" fmla="val 5458"/>
                  <a:gd name="adj3" fmla="val 8163"/>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cxnSp>
            <p:nvCxnSpPr>
              <p:cNvPr id="19" name="Straight Arrow Connector 18"/>
              <p:cNvCxnSpPr/>
              <p:nvPr/>
            </p:nvCxnSpPr>
            <p:spPr>
              <a:xfrm>
                <a:off x="6172199" y="6493773"/>
                <a:ext cx="0" cy="8001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p:cNvSpPr/>
              <p:nvPr/>
            </p:nvSpPr>
            <p:spPr>
              <a:xfrm>
                <a:off x="6049734" y="7420884"/>
                <a:ext cx="244929" cy="244929"/>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21" name="TextBox 20"/>
              <p:cNvSpPr txBox="1"/>
              <p:nvPr/>
            </p:nvSpPr>
            <p:spPr>
              <a:xfrm>
                <a:off x="4773641" y="5234472"/>
                <a:ext cx="1172420" cy="44017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800" dirty="0"/>
                  <a:t>if ALL conditions</a:t>
                </a:r>
                <a:br>
                  <a:rPr lang="en-US" sz="800" dirty="0"/>
                </a:br>
                <a:r>
                  <a:rPr lang="en-US" sz="800" dirty="0"/>
                  <a:t>are False</a:t>
                </a:r>
              </a:p>
            </p:txBody>
          </p:sp>
          <p:sp>
            <p:nvSpPr>
              <p:cNvPr id="22" name="TextBox 21"/>
              <p:cNvSpPr txBox="1"/>
              <p:nvPr/>
            </p:nvSpPr>
            <p:spPr>
              <a:xfrm>
                <a:off x="7273344" y="2217735"/>
                <a:ext cx="1059979" cy="44017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800" dirty="0"/>
                  <a:t>if condition #1</a:t>
                </a:r>
                <a:br>
                  <a:rPr lang="en-US" sz="800" dirty="0"/>
                </a:br>
                <a:r>
                  <a:rPr lang="en-US" sz="800" dirty="0"/>
                  <a:t>is True</a:t>
                </a:r>
              </a:p>
            </p:txBody>
          </p:sp>
        </p:grpSp>
        <p:sp>
          <p:nvSpPr>
            <p:cNvPr id="30" name="Diamond 29"/>
            <p:cNvSpPr/>
            <p:nvPr/>
          </p:nvSpPr>
          <p:spPr>
            <a:xfrm>
              <a:off x="6715659" y="3326739"/>
              <a:ext cx="1204432" cy="65306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elif</a:t>
              </a:r>
              <a:r>
                <a:rPr lang="en-US" sz="800" dirty="0"/>
                <a:t> condition #n</a:t>
              </a:r>
            </a:p>
          </p:txBody>
        </p:sp>
        <p:cxnSp>
          <p:nvCxnSpPr>
            <p:cNvPr id="34" name="Straight Arrow Connector 33"/>
            <p:cNvCxnSpPr/>
            <p:nvPr/>
          </p:nvCxnSpPr>
          <p:spPr>
            <a:xfrm flipH="1">
              <a:off x="7317876" y="4087135"/>
              <a:ext cx="1" cy="6412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Bent-Up Arrow 34"/>
            <p:cNvSpPr/>
            <p:nvPr/>
          </p:nvSpPr>
          <p:spPr>
            <a:xfrm flipV="1">
              <a:off x="8033272" y="3667359"/>
              <a:ext cx="913916" cy="326534"/>
            </a:xfrm>
            <a:prstGeom prst="bentUpArrow">
              <a:avLst>
                <a:gd name="adj1" fmla="val 0"/>
                <a:gd name="adj2" fmla="val 25000"/>
                <a:gd name="adj3" fmla="val 25000"/>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36" name="Rectangle 35"/>
            <p:cNvSpPr/>
            <p:nvPr/>
          </p:nvSpPr>
          <p:spPr>
            <a:xfrm>
              <a:off x="7945512" y="4050176"/>
              <a:ext cx="1437451" cy="389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execute </a:t>
              </a:r>
              <a:r>
                <a:rPr lang="en-US" sz="800" dirty="0" err="1"/>
                <a:t>elif</a:t>
              </a:r>
              <a:r>
                <a:rPr lang="en-US" sz="800" dirty="0"/>
                <a:t> code chunk</a:t>
              </a:r>
            </a:p>
          </p:txBody>
        </p:sp>
        <p:sp>
          <p:nvSpPr>
            <p:cNvPr id="37" name="Bent-Up Arrow 36"/>
            <p:cNvSpPr/>
            <p:nvPr/>
          </p:nvSpPr>
          <p:spPr>
            <a:xfrm rot="5400000" flipV="1">
              <a:off x="7612032" y="4413466"/>
              <a:ext cx="1123916" cy="1376938"/>
            </a:xfrm>
            <a:prstGeom prst="bentUpArrow">
              <a:avLst>
                <a:gd name="adj1" fmla="val 0"/>
                <a:gd name="adj2" fmla="val 5458"/>
                <a:gd name="adj3" fmla="val 8163"/>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38" name="TextBox 37"/>
            <p:cNvSpPr txBox="1"/>
            <p:nvPr/>
          </p:nvSpPr>
          <p:spPr>
            <a:xfrm>
              <a:off x="9060370" y="3603949"/>
              <a:ext cx="788999" cy="338554"/>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800" dirty="0"/>
                <a:t>if condition #n</a:t>
              </a:r>
              <a:br>
                <a:rPr lang="en-US" sz="800" dirty="0"/>
              </a:br>
              <a:r>
                <a:rPr lang="en-US" sz="800" dirty="0"/>
                <a:t>is True</a:t>
              </a:r>
            </a:p>
          </p:txBody>
        </p:sp>
      </p:grpSp>
      <p:pic>
        <p:nvPicPr>
          <p:cNvPr id="7" name="Picture 6">
            <a:extLst>
              <a:ext uri="{FF2B5EF4-FFF2-40B4-BE49-F238E27FC236}">
                <a16:creationId xmlns:a16="http://schemas.microsoft.com/office/drawing/2014/main" id="{B1C99AF0-3FD1-3644-900F-7ED6AA247149}"/>
              </a:ext>
            </a:extLst>
          </p:cNvPr>
          <p:cNvPicPr>
            <a:picLocks noChangeAspect="1"/>
          </p:cNvPicPr>
          <p:nvPr/>
        </p:nvPicPr>
        <p:blipFill>
          <a:blip r:embed="rId5"/>
          <a:stretch>
            <a:fillRect/>
          </a:stretch>
        </p:blipFill>
        <p:spPr>
          <a:xfrm>
            <a:off x="1374285" y="4857575"/>
            <a:ext cx="2396129" cy="1349172"/>
          </a:xfrm>
          <a:prstGeom prst="rect">
            <a:avLst/>
          </a:prstGeom>
        </p:spPr>
      </p:pic>
      <p:sp>
        <p:nvSpPr>
          <p:cNvPr id="39" name="TextBox 38">
            <a:extLst>
              <a:ext uri="{FF2B5EF4-FFF2-40B4-BE49-F238E27FC236}">
                <a16:creationId xmlns:a16="http://schemas.microsoft.com/office/drawing/2014/main" id="{14DA7CA8-1396-F245-A3FF-B61B95677423}"/>
              </a:ext>
            </a:extLst>
          </p:cNvPr>
          <p:cNvSpPr txBox="1"/>
          <p:nvPr/>
        </p:nvSpPr>
        <p:spPr>
          <a:xfrm>
            <a:off x="3967184" y="5929748"/>
            <a:ext cx="2607236" cy="276999"/>
          </a:xfrm>
          <a:prstGeom prst="rect">
            <a:avLst/>
          </a:prstGeom>
          <a:noFill/>
        </p:spPr>
        <p:txBody>
          <a:bodyPr wrap="square">
            <a:spAutoFit/>
          </a:bodyPr>
          <a:lstStyle/>
          <a:p>
            <a:r>
              <a:rPr lang="en-US" sz="1200" dirty="0">
                <a:hlinkClick r:id="rId6"/>
              </a:rPr>
              <a:t>https://giphy.com/gifs/aI7Ret2L4hnMI</a:t>
            </a:r>
            <a:r>
              <a:rPr lang="en-US" sz="1200" dirty="0"/>
              <a:t> </a:t>
            </a:r>
          </a:p>
        </p:txBody>
      </p:sp>
    </p:spTree>
    <p:custDataLst>
      <p:tags r:id="rId1"/>
    </p:custDataLst>
    <p:extLst>
      <p:ext uri="{BB962C8B-B14F-4D97-AF65-F5344CB8AC3E}">
        <p14:creationId xmlns:p14="http://schemas.microsoft.com/office/powerpoint/2010/main" val="7488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6690" y="319013"/>
            <a:ext cx="8229600" cy="797644"/>
          </a:xfrm>
        </p:spPr>
        <p:txBody>
          <a:bodyPr>
            <a:normAutofit/>
          </a:bodyPr>
          <a:lstStyle/>
          <a:p>
            <a:pPr algn="l"/>
            <a:r>
              <a:rPr lang="en-US" sz="4000" b="1" dirty="0">
                <a:latin typeface="+mj-lt"/>
              </a:rPr>
              <a:t>if </a:t>
            </a:r>
            <a:r>
              <a:rPr lang="mr-IN" sz="4000" b="1" dirty="0">
                <a:latin typeface="+mj-lt"/>
              </a:rPr>
              <a:t>…</a:t>
            </a:r>
            <a:r>
              <a:rPr lang="en-US" sz="4000" b="1" dirty="0">
                <a:latin typeface="+mj-lt"/>
              </a:rPr>
              <a:t> </a:t>
            </a:r>
            <a:r>
              <a:rPr lang="en-US" sz="4000" b="1" dirty="0" err="1">
                <a:latin typeface="+mj-lt"/>
              </a:rPr>
              <a:t>elif</a:t>
            </a:r>
            <a:r>
              <a:rPr lang="en-US" sz="4000" b="1" dirty="0">
                <a:latin typeface="+mj-lt"/>
              </a:rPr>
              <a:t> </a:t>
            </a:r>
            <a:r>
              <a:rPr lang="mr-IN" sz="4000" b="1" dirty="0">
                <a:latin typeface="+mj-lt"/>
              </a:rPr>
              <a:t>…</a:t>
            </a:r>
            <a:r>
              <a:rPr lang="en-US" sz="4000" b="1" dirty="0">
                <a:latin typeface="+mj-lt"/>
              </a:rPr>
              <a:t> else</a:t>
            </a:r>
          </a:p>
        </p:txBody>
      </p:sp>
      <p:pic>
        <p:nvPicPr>
          <p:cNvPr id="3" name="Picture 2">
            <a:extLst>
              <a:ext uri="{FF2B5EF4-FFF2-40B4-BE49-F238E27FC236}">
                <a16:creationId xmlns:a16="http://schemas.microsoft.com/office/drawing/2014/main" id="{1D2A3415-1822-E16B-B413-B116AA03F998}"/>
              </a:ext>
            </a:extLst>
          </p:cNvPr>
          <p:cNvPicPr>
            <a:picLocks noChangeAspect="1"/>
          </p:cNvPicPr>
          <p:nvPr/>
        </p:nvPicPr>
        <p:blipFill>
          <a:blip r:embed="rId5"/>
          <a:stretch>
            <a:fillRect/>
          </a:stretch>
        </p:blipFill>
        <p:spPr>
          <a:xfrm>
            <a:off x="1011217" y="1116657"/>
            <a:ext cx="4846189" cy="5462833"/>
          </a:xfrm>
          <a:prstGeom prst="rect">
            <a:avLst/>
          </a:prstGeom>
        </p:spPr>
      </p:pic>
      <p:pic>
        <p:nvPicPr>
          <p:cNvPr id="8" name="Picture 7">
            <a:extLst>
              <a:ext uri="{FF2B5EF4-FFF2-40B4-BE49-F238E27FC236}">
                <a16:creationId xmlns:a16="http://schemas.microsoft.com/office/drawing/2014/main" id="{D682DCD0-9BD0-8211-7488-04495B347208}"/>
              </a:ext>
            </a:extLst>
          </p:cNvPr>
          <p:cNvPicPr>
            <a:picLocks noChangeAspect="1"/>
          </p:cNvPicPr>
          <p:nvPr/>
        </p:nvPicPr>
        <p:blipFill>
          <a:blip r:embed="rId6"/>
          <a:stretch>
            <a:fillRect/>
          </a:stretch>
        </p:blipFill>
        <p:spPr>
          <a:xfrm>
            <a:off x="5111494" y="3021289"/>
            <a:ext cx="3886200" cy="1141135"/>
          </a:xfrm>
          <a:prstGeom prst="rect">
            <a:avLst/>
          </a:prstGeom>
          <a:ln w="38100">
            <a:solidFill>
              <a:schemeClr val="bg1">
                <a:lumMod val="95000"/>
              </a:schemeClr>
            </a:solidFill>
          </a:ln>
        </p:spPr>
      </p:pic>
      <p:sp>
        <p:nvSpPr>
          <p:cNvPr id="9" name="TextBox 8">
            <a:extLst>
              <a:ext uri="{FF2B5EF4-FFF2-40B4-BE49-F238E27FC236}">
                <a16:creationId xmlns:a16="http://schemas.microsoft.com/office/drawing/2014/main" id="{AF8B4F5E-9C05-F026-2FEF-4278A3B661B7}"/>
              </a:ext>
            </a:extLst>
          </p:cNvPr>
          <p:cNvSpPr txBox="1"/>
          <p:nvPr/>
        </p:nvSpPr>
        <p:spPr>
          <a:xfrm>
            <a:off x="6682153" y="1267382"/>
            <a:ext cx="4846189" cy="923330"/>
          </a:xfrm>
          <a:prstGeom prst="rect">
            <a:avLst/>
          </a:prstGeom>
          <a:solidFill>
            <a:srgbClr val="10594E"/>
          </a:solidFill>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dirty="0"/>
              <a:t>NOTE: The conditions are MUTUALLY EXCLUSIVE.</a:t>
            </a:r>
          </a:p>
          <a:p>
            <a:r>
              <a:rPr lang="en-US" dirty="0"/>
              <a:t>Once one condition is triggered in this if..</a:t>
            </a:r>
            <a:r>
              <a:rPr lang="en-US" dirty="0" err="1"/>
              <a:t>elif</a:t>
            </a:r>
            <a:r>
              <a:rPr lang="en-US" dirty="0"/>
              <a:t>..else, none of the other conditions are checked.</a:t>
            </a:r>
          </a:p>
        </p:txBody>
      </p:sp>
    </p:spTree>
    <p:custDataLst>
      <p:tags r:id="rId1"/>
    </p:custDataLst>
    <p:extLst>
      <p:ext uri="{BB962C8B-B14F-4D97-AF65-F5344CB8AC3E}">
        <p14:creationId xmlns:p14="http://schemas.microsoft.com/office/powerpoint/2010/main" val="1392047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84914" y="131539"/>
            <a:ext cx="8229600" cy="797644"/>
          </a:xfrm>
        </p:spPr>
        <p:txBody>
          <a:bodyPr>
            <a:normAutofit/>
          </a:bodyPr>
          <a:lstStyle/>
          <a:p>
            <a:pPr algn="l"/>
            <a:r>
              <a:rPr lang="en-US" b="1" dirty="0">
                <a:latin typeface="+mj-lt"/>
              </a:rPr>
              <a:t>List of Built-in Functions</a:t>
            </a:r>
          </a:p>
        </p:txBody>
      </p:sp>
      <p:graphicFrame>
        <p:nvGraphicFramePr>
          <p:cNvPr id="15" name="Table 14"/>
          <p:cNvGraphicFramePr>
            <a:graphicFrameLocks noGrp="1"/>
          </p:cNvGraphicFramePr>
          <p:nvPr/>
        </p:nvGraphicFramePr>
        <p:xfrm>
          <a:off x="568567" y="1033288"/>
          <a:ext cx="11054862" cy="4791424"/>
        </p:xfrm>
        <a:graphic>
          <a:graphicData uri="http://schemas.openxmlformats.org/drawingml/2006/table">
            <a:tbl>
              <a:tblPr bandRow="1">
                <a:tableStyleId>{BC89EF96-8CEA-46FF-86C4-4CE0E7609802}</a:tableStyleId>
              </a:tblPr>
              <a:tblGrid>
                <a:gridCol w="2417675">
                  <a:extLst>
                    <a:ext uri="{9D8B030D-6E8A-4147-A177-3AD203B41FA5}">
                      <a16:colId xmlns:a16="http://schemas.microsoft.com/office/drawing/2014/main" val="20000"/>
                    </a:ext>
                  </a:extLst>
                </a:gridCol>
                <a:gridCol w="2067017">
                  <a:extLst>
                    <a:ext uri="{9D8B030D-6E8A-4147-A177-3AD203B41FA5}">
                      <a16:colId xmlns:a16="http://schemas.microsoft.com/office/drawing/2014/main" val="20001"/>
                    </a:ext>
                  </a:extLst>
                </a:gridCol>
                <a:gridCol w="2362310">
                  <a:extLst>
                    <a:ext uri="{9D8B030D-6E8A-4147-A177-3AD203B41FA5}">
                      <a16:colId xmlns:a16="http://schemas.microsoft.com/office/drawing/2014/main" val="20002"/>
                    </a:ext>
                  </a:extLst>
                </a:gridCol>
                <a:gridCol w="2270030">
                  <a:extLst>
                    <a:ext uri="{9D8B030D-6E8A-4147-A177-3AD203B41FA5}">
                      <a16:colId xmlns:a16="http://schemas.microsoft.com/office/drawing/2014/main" val="20003"/>
                    </a:ext>
                  </a:extLst>
                </a:gridCol>
                <a:gridCol w="1937830">
                  <a:extLst>
                    <a:ext uri="{9D8B030D-6E8A-4147-A177-3AD203B41FA5}">
                      <a16:colId xmlns:a16="http://schemas.microsoft.com/office/drawing/2014/main" val="20004"/>
                    </a:ext>
                  </a:extLst>
                </a:gridCol>
              </a:tblGrid>
              <a:tr h="307226">
                <a:tc>
                  <a:txBody>
                    <a:bodyPr/>
                    <a:lstStyle/>
                    <a:p>
                      <a:pPr algn="l" fontAlgn="b"/>
                      <a:r>
                        <a:rPr lang="mr-IN" sz="1600" u="none" strike="noStrike" baseline="0" dirty="0">
                          <a:solidFill>
                            <a:schemeClr val="tx1"/>
                          </a:solidFill>
                          <a:effectLst/>
                          <a:latin typeface="+mn-lt"/>
                          <a:hlinkClick r:id="rId5" tooltip="abs"/>
                        </a:rPr>
                        <a:t>abs()</a:t>
                      </a:r>
                      <a:endParaRPr lang="mr-IN" sz="1600" b="0" i="0" u="none" strike="noStrike" baseline="0" dirty="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
                        </a:rPr>
                        <a:t>dict()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7" tooltip="help"/>
                        </a:rPr>
                        <a:t>help()</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8" tooltip="min"/>
                        </a:rPr>
                        <a:t>min()</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9" tooltip="setattr"/>
                        </a:rPr>
                        <a:t>setattr()</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0"/>
                  </a:ext>
                </a:extLst>
              </a:tr>
              <a:tr h="307226">
                <a:tc>
                  <a:txBody>
                    <a:bodyPr/>
                    <a:lstStyle/>
                    <a:p>
                      <a:pPr algn="l" fontAlgn="b"/>
                      <a:r>
                        <a:rPr lang="mr-IN" sz="1600" u="none" strike="noStrike" baseline="0">
                          <a:solidFill>
                            <a:schemeClr val="tx1"/>
                          </a:solidFill>
                          <a:effectLst/>
                          <a:latin typeface="+mn-lt"/>
                          <a:hlinkClick r:id="rId10" tooltip="all"/>
                        </a:rPr>
                        <a:t>all()</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11" tooltip="dir"/>
                        </a:rPr>
                        <a:t>dir()</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12" tooltip="hex"/>
                        </a:rPr>
                        <a:t>hex()</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13" tooltip="next"/>
                        </a:rPr>
                        <a:t>next()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14" tooltip="slice"/>
                        </a:rPr>
                        <a:t>slice()</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1"/>
                  </a:ext>
                </a:extLst>
              </a:tr>
              <a:tr h="307226">
                <a:tc>
                  <a:txBody>
                    <a:bodyPr/>
                    <a:lstStyle/>
                    <a:p>
                      <a:pPr algn="l" fontAlgn="b"/>
                      <a:r>
                        <a:rPr lang="mr-IN" sz="1600" u="none" strike="noStrike" baseline="0">
                          <a:solidFill>
                            <a:schemeClr val="tx1"/>
                          </a:solidFill>
                          <a:effectLst/>
                          <a:latin typeface="+mn-lt"/>
                          <a:hlinkClick r:id="rId15" tooltip="any"/>
                        </a:rPr>
                        <a:t>any()</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16" tooltip="divmod"/>
                        </a:rPr>
                        <a:t>divmod()</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17" tooltip="id"/>
                        </a:rPr>
                        <a:t>id()</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18" tooltip="object"/>
                        </a:rPr>
                        <a:t>object()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dirty="0">
                          <a:solidFill>
                            <a:schemeClr val="tx1"/>
                          </a:solidFill>
                          <a:effectLst/>
                          <a:latin typeface="+mn-lt"/>
                          <a:hlinkClick r:id="rId19" tooltip="sorted"/>
                        </a:rPr>
                        <a:t>sorted()</a:t>
                      </a:r>
                      <a:endParaRPr lang="en-US" sz="1600" b="0" i="0" u="none" strike="noStrike" baseline="0" dirty="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2"/>
                  </a:ext>
                </a:extLst>
              </a:tr>
              <a:tr h="307226">
                <a:tc>
                  <a:txBody>
                    <a:bodyPr/>
                    <a:lstStyle/>
                    <a:p>
                      <a:pPr algn="l" fontAlgn="b"/>
                      <a:r>
                        <a:rPr lang="en-US" sz="1600" u="none" strike="noStrike" baseline="0">
                          <a:solidFill>
                            <a:schemeClr val="tx1"/>
                          </a:solidFill>
                          <a:effectLst/>
                          <a:latin typeface="+mn-lt"/>
                          <a:hlinkClick r:id="rId20" tooltip="ascii"/>
                        </a:rPr>
                        <a:t>ascii()</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21" tooltip="enumerate"/>
                        </a:rPr>
                        <a:t>enumerate()</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22" tooltip="input"/>
                        </a:rPr>
                        <a:t>input()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23" tooltip="oct"/>
                        </a:rPr>
                        <a:t>oct()</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24" tooltip="staticmethod"/>
                        </a:rPr>
                        <a:t>staticmethod()</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3"/>
                  </a:ext>
                </a:extLst>
              </a:tr>
              <a:tr h="307226">
                <a:tc>
                  <a:txBody>
                    <a:bodyPr/>
                    <a:lstStyle/>
                    <a:p>
                      <a:pPr algn="l" fontAlgn="b"/>
                      <a:r>
                        <a:rPr lang="mr-IN" sz="1600" u="none" strike="noStrike" baseline="0">
                          <a:solidFill>
                            <a:schemeClr val="tx1"/>
                          </a:solidFill>
                          <a:effectLst/>
                          <a:latin typeface="+mn-lt"/>
                          <a:hlinkClick r:id="rId25" tooltip="bin"/>
                        </a:rPr>
                        <a:t>bin()</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26" tooltip="eval"/>
                        </a:rPr>
                        <a:t>eval()</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27" tooltip="int"/>
                        </a:rPr>
                        <a:t>int()</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28" tooltip="open"/>
                        </a:rPr>
                        <a:t>open()</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29"/>
                        </a:rPr>
                        <a:t>str()</a:t>
                      </a:r>
                      <a:endParaRPr lang="mr-IN"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4"/>
                  </a:ext>
                </a:extLst>
              </a:tr>
              <a:tr h="307226">
                <a:tc>
                  <a:txBody>
                    <a:bodyPr/>
                    <a:lstStyle/>
                    <a:p>
                      <a:pPr algn="l" fontAlgn="b"/>
                      <a:r>
                        <a:rPr lang="en-US" sz="1600" u="none" strike="noStrike" baseline="0">
                          <a:solidFill>
                            <a:schemeClr val="tx1"/>
                          </a:solidFill>
                          <a:effectLst/>
                          <a:latin typeface="+mn-lt"/>
                          <a:hlinkClick r:id="rId30" tooltip="bool"/>
                        </a:rPr>
                        <a:t>bool()</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31" tooltip="exec"/>
                        </a:rPr>
                        <a:t>exec()</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32" tooltip="isinstance"/>
                        </a:rPr>
                        <a:t>isinstance()</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33" tooltip="ord"/>
                        </a:rPr>
                        <a:t>ord()</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34" tooltip="sum"/>
                        </a:rPr>
                        <a:t>sum()</a:t>
                      </a:r>
                      <a:endParaRPr lang="mr-IN"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5"/>
                  </a:ext>
                </a:extLst>
              </a:tr>
              <a:tr h="307226">
                <a:tc>
                  <a:txBody>
                    <a:bodyPr/>
                    <a:lstStyle/>
                    <a:p>
                      <a:pPr algn="l" fontAlgn="b"/>
                      <a:r>
                        <a:rPr lang="en-US" sz="1600" u="none" strike="noStrike" baseline="0">
                          <a:solidFill>
                            <a:schemeClr val="tx1"/>
                          </a:solidFill>
                          <a:effectLst/>
                          <a:latin typeface="+mn-lt"/>
                          <a:hlinkClick r:id="rId35"/>
                        </a:rPr>
                        <a:t>bytearray()</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36" tooltip="filter"/>
                        </a:rPr>
                        <a:t>filter()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37" tooltip="issubclass"/>
                        </a:rPr>
                        <a:t>issubclass()</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38" tooltip="pow"/>
                        </a:rPr>
                        <a:t>pow()</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39" tooltip="super"/>
                        </a:rPr>
                        <a:t>super()</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6"/>
                  </a:ext>
                </a:extLst>
              </a:tr>
              <a:tr h="307226">
                <a:tc>
                  <a:txBody>
                    <a:bodyPr/>
                    <a:lstStyle/>
                    <a:p>
                      <a:pPr algn="l" fontAlgn="b"/>
                      <a:r>
                        <a:rPr lang="en-US" sz="1600" u="none" strike="noStrike" baseline="0">
                          <a:solidFill>
                            <a:schemeClr val="tx1"/>
                          </a:solidFill>
                          <a:effectLst/>
                          <a:latin typeface="+mn-lt"/>
                          <a:hlinkClick r:id="rId40"/>
                        </a:rPr>
                        <a:t>bytes()</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1" tooltip="float"/>
                        </a:rPr>
                        <a:t>float()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2" tooltip="iter"/>
                        </a:rPr>
                        <a:t>iter()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3" tooltip="print"/>
                        </a:rPr>
                        <a:t>print()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4"/>
                        </a:rPr>
                        <a:t>tuple()</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7"/>
                  </a:ext>
                </a:extLst>
              </a:tr>
              <a:tr h="307226">
                <a:tc>
                  <a:txBody>
                    <a:bodyPr/>
                    <a:lstStyle/>
                    <a:p>
                      <a:pPr algn="l" fontAlgn="b"/>
                      <a:r>
                        <a:rPr lang="en-US" sz="1600" u="none" strike="noStrike" baseline="0">
                          <a:solidFill>
                            <a:schemeClr val="tx1"/>
                          </a:solidFill>
                          <a:effectLst/>
                          <a:latin typeface="+mn-lt"/>
                          <a:hlinkClick r:id="rId45" tooltip="callable"/>
                        </a:rPr>
                        <a:t>callable()</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6" tooltip="format"/>
                        </a:rPr>
                        <a:t>format()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47" tooltip="len"/>
                        </a:rPr>
                        <a:t>len()</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8" tooltip="property"/>
                        </a:rPr>
                        <a:t>property()</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9" tooltip="type"/>
                        </a:rPr>
                        <a:t>type()</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8"/>
                  </a:ext>
                </a:extLst>
              </a:tr>
              <a:tr h="307226">
                <a:tc>
                  <a:txBody>
                    <a:bodyPr/>
                    <a:lstStyle/>
                    <a:p>
                      <a:pPr algn="l" fontAlgn="b"/>
                      <a:r>
                        <a:rPr lang="mr-IN" sz="1600" u="none" strike="noStrike" baseline="0">
                          <a:solidFill>
                            <a:schemeClr val="tx1"/>
                          </a:solidFill>
                          <a:effectLst/>
                          <a:latin typeface="+mn-lt"/>
                          <a:hlinkClick r:id="rId50" tooltip="chr"/>
                        </a:rPr>
                        <a:t>chr()</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1"/>
                        </a:rPr>
                        <a:t>frozenset()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2"/>
                        </a:rPr>
                        <a:t>list()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3"/>
                        </a:rPr>
                        <a:t>range()</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4" tooltip="vars"/>
                        </a:rPr>
                        <a:t>vars()</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9"/>
                  </a:ext>
                </a:extLst>
              </a:tr>
              <a:tr h="307226">
                <a:tc>
                  <a:txBody>
                    <a:bodyPr/>
                    <a:lstStyle/>
                    <a:p>
                      <a:pPr algn="l" fontAlgn="b"/>
                      <a:r>
                        <a:rPr lang="en-US" sz="1600" u="none" strike="noStrike" baseline="0">
                          <a:solidFill>
                            <a:schemeClr val="tx1"/>
                          </a:solidFill>
                          <a:effectLst/>
                          <a:latin typeface="+mn-lt"/>
                          <a:hlinkClick r:id="rId55" tooltip="classmethod"/>
                        </a:rPr>
                        <a:t>classmethod()</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6" tooltip="getattr"/>
                        </a:rPr>
                        <a:t>getattr()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7" tooltip="locals"/>
                        </a:rPr>
                        <a:t>locals()</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8" tooltip="repr"/>
                        </a:rPr>
                        <a:t>repr()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59" tooltip="zip"/>
                        </a:rPr>
                        <a:t>zip()</a:t>
                      </a:r>
                      <a:endParaRPr lang="mr-IN"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10"/>
                  </a:ext>
                </a:extLst>
              </a:tr>
              <a:tr h="307226">
                <a:tc>
                  <a:txBody>
                    <a:bodyPr/>
                    <a:lstStyle/>
                    <a:p>
                      <a:pPr algn="l" fontAlgn="b"/>
                      <a:r>
                        <a:rPr lang="en-US" sz="1600" u="none" strike="noStrike" baseline="0">
                          <a:solidFill>
                            <a:schemeClr val="tx1"/>
                          </a:solidFill>
                          <a:effectLst/>
                          <a:latin typeface="+mn-lt"/>
                          <a:hlinkClick r:id="rId60" tooltip="compile"/>
                        </a:rPr>
                        <a:t>compile()</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1" tooltip="globals"/>
                        </a:rPr>
                        <a:t>globals()</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62" tooltip="map"/>
                        </a:rPr>
                        <a:t>map()</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3" tooltip="reversed"/>
                        </a:rPr>
                        <a:t>reversed()</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4" tooltip="__import__"/>
                        </a:rPr>
                        <a:t>__import__()</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11"/>
                  </a:ext>
                </a:extLst>
              </a:tr>
              <a:tr h="384032">
                <a:tc>
                  <a:txBody>
                    <a:bodyPr/>
                    <a:lstStyle/>
                    <a:p>
                      <a:pPr algn="l" fontAlgn="b"/>
                      <a:r>
                        <a:rPr lang="en-US" sz="1600" u="none" strike="noStrike" baseline="0">
                          <a:solidFill>
                            <a:schemeClr val="tx1"/>
                          </a:solidFill>
                          <a:effectLst/>
                          <a:latin typeface="+mn-lt"/>
                          <a:hlinkClick r:id="rId65" tooltip="complex"/>
                        </a:rPr>
                        <a:t>complex()</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6" tooltip="hasattr"/>
                        </a:rPr>
                        <a:t>hasattr()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67" tooltip="max"/>
                        </a:rPr>
                        <a:t>max()</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8" tooltip="round"/>
                        </a:rPr>
                        <a:t>round()</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12"/>
                  </a:ext>
                </a:extLst>
              </a:tr>
              <a:tr h="384032">
                <a:tc>
                  <a:txBody>
                    <a:bodyPr/>
                    <a:lstStyle/>
                    <a:p>
                      <a:pPr algn="l" fontAlgn="b"/>
                      <a:r>
                        <a:rPr lang="en-US" sz="1600" u="none" strike="noStrike" baseline="0">
                          <a:solidFill>
                            <a:schemeClr val="tx1"/>
                          </a:solidFill>
                          <a:effectLst/>
                          <a:latin typeface="+mn-lt"/>
                          <a:hlinkClick r:id="rId69" tooltip="delattr"/>
                        </a:rPr>
                        <a:t>delattr()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70" tooltip="hash"/>
                        </a:rPr>
                        <a:t>hash()</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71"/>
                        </a:rPr>
                        <a:t>memoryview()</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72"/>
                        </a:rPr>
                        <a:t>set()</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endParaRPr lang="en-US" sz="1600" b="0" i="0" u="none" strike="noStrike" baseline="0" dirty="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13"/>
                  </a:ext>
                </a:extLst>
              </a:tr>
            </a:tbl>
          </a:graphicData>
        </a:graphic>
      </p:graphicFrame>
      <p:sp>
        <p:nvSpPr>
          <p:cNvPr id="16" name="Rectangle 15"/>
          <p:cNvSpPr/>
          <p:nvPr/>
        </p:nvSpPr>
        <p:spPr>
          <a:xfrm>
            <a:off x="3565070" y="6081217"/>
            <a:ext cx="5061857" cy="307777"/>
          </a:xfrm>
          <a:prstGeom prst="rect">
            <a:avLst/>
          </a:prstGeom>
        </p:spPr>
        <p:txBody>
          <a:bodyPr wrap="square">
            <a:spAutoFit/>
          </a:bodyPr>
          <a:lstStyle/>
          <a:p>
            <a:r>
              <a:rPr lang="en-US" sz="1400" dirty="0">
                <a:hlinkClick r:id="rId73"/>
              </a:rPr>
              <a:t>https://docs.python.org/3/library/functions.html</a:t>
            </a:r>
            <a:r>
              <a:rPr lang="en-US" sz="1400" dirty="0"/>
              <a:t> </a:t>
            </a:r>
          </a:p>
        </p:txBody>
      </p:sp>
    </p:spTree>
    <p:custDataLst>
      <p:tags r:id="rId1"/>
    </p:custDataLst>
    <p:extLst>
      <p:ext uri="{BB962C8B-B14F-4D97-AF65-F5344CB8AC3E}">
        <p14:creationId xmlns:p14="http://schemas.microsoft.com/office/powerpoint/2010/main" val="13602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74707" y="85876"/>
            <a:ext cx="4330748" cy="817806"/>
          </a:xfrm>
        </p:spPr>
        <p:txBody>
          <a:bodyPr/>
          <a:lstStyle/>
          <a:p>
            <a:r>
              <a:rPr lang="en-US" b="1" dirty="0">
                <a:solidFill>
                  <a:schemeClr val="tx1"/>
                </a:solidFill>
              </a:rPr>
              <a:t>Workshop Info:</a:t>
            </a:r>
            <a:endParaRPr lang="en-US" sz="4000" b="1" dirty="0">
              <a:solidFill>
                <a:schemeClr val="tx1"/>
              </a:solidFill>
            </a:endParaRPr>
          </a:p>
        </p:txBody>
      </p:sp>
      <p:sp>
        <p:nvSpPr>
          <p:cNvPr id="8" name="TextBox 7">
            <a:extLst>
              <a:ext uri="{FF2B5EF4-FFF2-40B4-BE49-F238E27FC236}">
                <a16:creationId xmlns:a16="http://schemas.microsoft.com/office/drawing/2014/main" id="{696B96EF-2DC4-A74C-AA7A-9DEEE4D4DC0F}"/>
              </a:ext>
            </a:extLst>
          </p:cNvPr>
          <p:cNvSpPr txBox="1"/>
          <p:nvPr/>
        </p:nvSpPr>
        <p:spPr>
          <a:xfrm>
            <a:off x="14493240" y="-2023110"/>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6CB37C7E-1E24-42CB-E4F6-FE2FB9C92963}"/>
              </a:ext>
            </a:extLst>
          </p:cNvPr>
          <p:cNvSpPr txBox="1"/>
          <p:nvPr/>
        </p:nvSpPr>
        <p:spPr>
          <a:xfrm>
            <a:off x="846385" y="1228307"/>
            <a:ext cx="9167409" cy="4760278"/>
          </a:xfrm>
          <a:prstGeom prst="rect">
            <a:avLst/>
          </a:prstGeom>
          <a:noFill/>
        </p:spPr>
        <p:txBody>
          <a:bodyPr wrap="square" rtlCol="0">
            <a:spAutoFit/>
          </a:bodyPr>
          <a:lstStyle/>
          <a:p>
            <a:pPr marL="514350" marR="0" indent="-285750" algn="l">
              <a:spcBef>
                <a:spcPts val="0"/>
              </a:spcBef>
              <a:spcAft>
                <a:spcPts val="800"/>
              </a:spcAft>
              <a:buFont typeface="Arial" panose="020B0604020202020204" pitchFamily="34" charset="0"/>
              <a:buChar char="•"/>
            </a:pPr>
            <a:r>
              <a:rPr lang="en-US" sz="1800" b="1" i="0" u="none" strike="noStrike" dirty="0">
                <a:solidFill>
                  <a:srgbClr val="212121"/>
                </a:solidFill>
                <a:effectLst/>
              </a:rPr>
              <a:t>Place</a:t>
            </a:r>
            <a:r>
              <a:rPr lang="en-US" sz="1800" b="0" i="0" u="none" strike="noStrike" dirty="0">
                <a:solidFill>
                  <a:srgbClr val="212121"/>
                </a:solidFill>
                <a:effectLst/>
              </a:rPr>
              <a:t>: The workshop will take place on campus in </a:t>
            </a:r>
            <a:r>
              <a:rPr lang="en-US" sz="1800" b="1" i="0" u="none" strike="noStrike" dirty="0">
                <a:solidFill>
                  <a:schemeClr val="accent2"/>
                </a:solidFill>
                <a:effectLst/>
              </a:rPr>
              <a:t>Lewis 002</a:t>
            </a:r>
            <a:r>
              <a:rPr lang="en-US" sz="1800" b="0" i="0" u="none" strike="noStrike" dirty="0">
                <a:solidFill>
                  <a:srgbClr val="212121"/>
                </a:solidFill>
                <a:effectLst/>
              </a:rPr>
              <a:t>.  This is one of the computer classrooms in the </a:t>
            </a:r>
            <a:r>
              <a:rPr lang="en-US" sz="1800" b="0" i="1" u="none" strike="noStrike" dirty="0">
                <a:solidFill>
                  <a:srgbClr val="212121"/>
                </a:solidFill>
                <a:effectLst/>
              </a:rPr>
              <a:t>Tech Center</a:t>
            </a:r>
            <a:r>
              <a:rPr lang="en-US" sz="1800" b="0" i="0" u="none" strike="noStrike" dirty="0">
                <a:solidFill>
                  <a:srgbClr val="212121"/>
                </a:solidFill>
                <a:effectLst/>
              </a:rPr>
              <a:t>.  </a:t>
            </a:r>
          </a:p>
          <a:p>
            <a:pPr marL="514350" marR="0" indent="-285750" algn="l">
              <a:spcBef>
                <a:spcPts val="0"/>
              </a:spcBef>
              <a:spcAft>
                <a:spcPts val="800"/>
              </a:spcAft>
              <a:buFont typeface="Arial" panose="020B0604020202020204" pitchFamily="34" charset="0"/>
              <a:buChar char="•"/>
            </a:pPr>
            <a:r>
              <a:rPr lang="en-US" sz="1800" b="1" i="0" u="none" strike="noStrike" dirty="0">
                <a:solidFill>
                  <a:srgbClr val="212121"/>
                </a:solidFill>
                <a:effectLst/>
              </a:rPr>
              <a:t>Time and dates</a:t>
            </a:r>
            <a:r>
              <a:rPr lang="en-US" sz="1800" b="0" i="0" u="none" strike="noStrike" dirty="0">
                <a:solidFill>
                  <a:srgbClr val="212121"/>
                </a:solidFill>
                <a:effectLst/>
              </a:rPr>
              <a:t>: Monday, August 12 to Friday, August 16 from 9 am to 4 pm.  Let me know if you can’t be there for the entire workshop.  </a:t>
            </a:r>
          </a:p>
          <a:p>
            <a:pPr marL="514350" marR="0" indent="-285750" algn="l">
              <a:spcBef>
                <a:spcPts val="0"/>
              </a:spcBef>
              <a:spcAft>
                <a:spcPts val="800"/>
              </a:spcAft>
              <a:buFont typeface="Arial" panose="020B0604020202020204" pitchFamily="34" charset="0"/>
              <a:buChar char="•"/>
            </a:pPr>
            <a:r>
              <a:rPr lang="en-US" sz="1800" b="1" i="0" u="none" strike="noStrike" dirty="0">
                <a:solidFill>
                  <a:srgbClr val="212121"/>
                </a:solidFill>
                <a:effectLst/>
              </a:rPr>
              <a:t>Lunch</a:t>
            </a:r>
            <a:r>
              <a:rPr lang="en-US" sz="1800" b="0" i="0" u="none" strike="noStrike" dirty="0">
                <a:solidFill>
                  <a:srgbClr val="212121"/>
                </a:solidFill>
                <a:effectLst/>
              </a:rPr>
              <a:t>: Lunch will be provided on campus each day of the workshop.  </a:t>
            </a:r>
          </a:p>
          <a:p>
            <a:pPr marL="514350" marR="0" indent="-285750" algn="l">
              <a:spcBef>
                <a:spcPts val="0"/>
              </a:spcBef>
              <a:spcAft>
                <a:spcPts val="800"/>
              </a:spcAft>
              <a:buFont typeface="Arial" panose="020B0604020202020204" pitchFamily="34" charset="0"/>
              <a:buChar char="•"/>
            </a:pPr>
            <a:r>
              <a:rPr lang="en-US" sz="1800" b="1" i="0" u="none" strike="noStrike" dirty="0">
                <a:solidFill>
                  <a:srgbClr val="212121"/>
                </a:solidFill>
                <a:effectLst/>
              </a:rPr>
              <a:t>Payment</a:t>
            </a:r>
            <a:r>
              <a:rPr lang="en-US" sz="1800" b="0" i="0" u="none" strike="noStrike" dirty="0">
                <a:solidFill>
                  <a:srgbClr val="212121"/>
                </a:solidFill>
                <a:effectLst/>
              </a:rPr>
              <a:t>: Students who complete the entire workshop and participate in presenting their group project at the fall URSCI Mini-Expo (Sept. 5, 5-7pm in Parmer Hall) will be eligible for a financial aid payment of $1000.  </a:t>
            </a:r>
          </a:p>
          <a:p>
            <a:pPr marL="685800" lvl="1">
              <a:spcAft>
                <a:spcPts val="800"/>
              </a:spcAft>
            </a:pPr>
            <a:br>
              <a:rPr lang="en-US" dirty="0">
                <a:solidFill>
                  <a:srgbClr val="212121"/>
                </a:solidFill>
              </a:rPr>
            </a:br>
            <a:r>
              <a:rPr lang="en-US" b="0" i="0" u="none" strike="noStrike" dirty="0">
                <a:solidFill>
                  <a:srgbClr val="212121"/>
                </a:solidFill>
                <a:effectLst/>
              </a:rPr>
              <a:t>To receive this payment, you must also have filed a FAFSA with DU and not exceed your cost of attendance.  If you will exceed your cost of attendance, you may still participate in the workshop, but we cannot award the payment.  If you have any questions, please reach out to </a:t>
            </a:r>
            <a:r>
              <a:rPr lang="en-US" b="0" i="0" u="sng" strike="noStrike" dirty="0">
                <a:solidFill>
                  <a:srgbClr val="0078D7"/>
                </a:solidFill>
                <a:effectLst/>
                <a:hlinkClick r:id="rId5" tooltip="mailto:finaid@dom.edu"/>
              </a:rPr>
              <a:t>finaid@dom.edu</a:t>
            </a:r>
            <a:r>
              <a:rPr lang="en-US" b="0" i="0" u="none" strike="noStrike" dirty="0">
                <a:solidFill>
                  <a:srgbClr val="212121"/>
                </a:solidFill>
                <a:effectLst/>
              </a:rPr>
              <a:t>. </a:t>
            </a:r>
          </a:p>
          <a:p>
            <a:br>
              <a:rPr lang="en-US" dirty="0"/>
            </a:br>
            <a:endParaRPr lang="en-US" dirty="0"/>
          </a:p>
        </p:txBody>
      </p:sp>
    </p:spTree>
    <p:custDataLst>
      <p:tags r:id="rId1"/>
    </p:custDataLst>
    <p:extLst>
      <p:ext uri="{BB962C8B-B14F-4D97-AF65-F5344CB8AC3E}">
        <p14:creationId xmlns:p14="http://schemas.microsoft.com/office/powerpoint/2010/main" val="950921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77433" y="192629"/>
            <a:ext cx="8229600" cy="797644"/>
          </a:xfrm>
        </p:spPr>
        <p:txBody>
          <a:bodyPr>
            <a:normAutofit/>
          </a:bodyPr>
          <a:lstStyle/>
          <a:p>
            <a:pPr algn="l"/>
            <a:r>
              <a:rPr lang="en-US" b="1" dirty="0">
                <a:latin typeface="+mj-lt"/>
              </a:rPr>
              <a:t>User-Defined Functions </a:t>
            </a:r>
          </a:p>
        </p:txBody>
      </p:sp>
      <p:sp>
        <p:nvSpPr>
          <p:cNvPr id="5" name="Content Placeholder 2"/>
          <p:cNvSpPr>
            <a:spLocks noGrp="1"/>
          </p:cNvSpPr>
          <p:nvPr>
            <p:ph idx="1"/>
          </p:nvPr>
        </p:nvSpPr>
        <p:spPr>
          <a:xfrm>
            <a:off x="1229928" y="1116431"/>
            <a:ext cx="8229600" cy="4840666"/>
          </a:xfrm>
        </p:spPr>
        <p:txBody>
          <a:bodyPr/>
          <a:lstStyle/>
          <a:p>
            <a:r>
              <a:rPr lang="en-US" sz="1900" dirty="0"/>
              <a:t>User-Defined Functions give us power and save us time!</a:t>
            </a:r>
          </a:p>
          <a:p>
            <a:r>
              <a:rPr lang="en-US" sz="1900" dirty="0"/>
              <a:t>A </a:t>
            </a:r>
            <a:r>
              <a:rPr lang="en-US" sz="1900" i="1" dirty="0"/>
              <a:t>function</a:t>
            </a:r>
            <a:r>
              <a:rPr lang="en-US" sz="1900" dirty="0"/>
              <a:t>: series of related steps (statements) that make up a task, which can be called in multiple locations within a program.</a:t>
            </a:r>
          </a:p>
          <a:p>
            <a:r>
              <a:rPr lang="en-US" sz="1900" i="1" dirty="0" err="1"/>
              <a:t>def</a:t>
            </a:r>
            <a:r>
              <a:rPr lang="en-US" sz="1900" dirty="0"/>
              <a:t>:  stands for definition. We are defining a new function for Python to use; it stores the location of the function in memory.</a:t>
            </a:r>
          </a:p>
          <a:p>
            <a:endParaRPr lang="en-US" sz="1900" dirty="0"/>
          </a:p>
          <a:p>
            <a:endParaRPr lang="en-US" sz="1900" dirty="0"/>
          </a:p>
          <a:p>
            <a:endParaRPr lang="en-US" sz="1900" dirty="0"/>
          </a:p>
          <a:p>
            <a:endParaRPr lang="en-US" sz="1900" dirty="0"/>
          </a:p>
          <a:p>
            <a:endParaRPr lang="en-US" sz="1900" i="1" dirty="0"/>
          </a:p>
          <a:p>
            <a:endParaRPr lang="en-US" sz="1900" i="1" dirty="0"/>
          </a:p>
          <a:p>
            <a:r>
              <a:rPr lang="en-US" sz="1900" dirty="0"/>
              <a:t>When naming user-defined functions, </a:t>
            </a:r>
            <a:r>
              <a:rPr lang="en-US" sz="1900" b="1" dirty="0"/>
              <a:t>keep the name simple and generic</a:t>
            </a:r>
            <a:r>
              <a:rPr lang="en-US" sz="1900" dirty="0"/>
              <a:t>!</a:t>
            </a:r>
          </a:p>
          <a:p>
            <a:r>
              <a:rPr lang="en-US" sz="1900" dirty="0"/>
              <a:t>Keep functions at the top of your code!  If you try to call a function before you define it, you'll receive an ERROR.</a:t>
            </a:r>
          </a:p>
          <a:p>
            <a:endParaRPr lang="en-US" sz="2000" dirty="0"/>
          </a:p>
          <a:p>
            <a:pPr lvl="1"/>
            <a:endParaRPr lang="en-US" sz="2000" dirty="0"/>
          </a:p>
          <a:p>
            <a:endParaRPr lang="en-US" sz="2000" dirty="0"/>
          </a:p>
        </p:txBody>
      </p:sp>
      <p:grpSp>
        <p:nvGrpSpPr>
          <p:cNvPr id="7" name="Group 6"/>
          <p:cNvGrpSpPr/>
          <p:nvPr/>
        </p:nvGrpSpPr>
        <p:grpSpPr>
          <a:xfrm>
            <a:off x="1288901" y="2770635"/>
            <a:ext cx="9859657" cy="1598960"/>
            <a:chOff x="-259673" y="2942084"/>
            <a:chExt cx="9859657" cy="1598960"/>
          </a:xfrm>
        </p:grpSpPr>
        <p:sp>
          <p:nvSpPr>
            <p:cNvPr id="2" name="TextBox 1"/>
            <p:cNvSpPr txBox="1"/>
            <p:nvPr/>
          </p:nvSpPr>
          <p:spPr>
            <a:xfrm>
              <a:off x="1183898" y="3379826"/>
              <a:ext cx="8416086" cy="646331"/>
            </a:xfrm>
            <a:prstGeom prst="rect">
              <a:avLst/>
            </a:prstGeom>
            <a:noFill/>
          </p:spPr>
          <p:txBody>
            <a:bodyPr wrap="none" rtlCol="0">
              <a:spAutoFit/>
            </a:bodyPr>
            <a:lstStyle/>
            <a:p>
              <a:r>
                <a:rPr lang="en-US" dirty="0" err="1">
                  <a:latin typeface="Consolas" charset="0"/>
                  <a:ea typeface="Consolas" charset="0"/>
                  <a:cs typeface="Consolas" charset="0"/>
                </a:rPr>
                <a:t>def</a:t>
              </a:r>
              <a:r>
                <a:rPr lang="en-US" dirty="0">
                  <a:latin typeface="Consolas" charset="0"/>
                  <a:ea typeface="Consolas" charset="0"/>
                  <a:cs typeface="Consolas" charset="0"/>
                </a:rPr>
                <a:t> &lt;</a:t>
              </a:r>
              <a:r>
                <a:rPr lang="en-US" dirty="0" err="1">
                  <a:latin typeface="Consolas" charset="0"/>
                  <a:ea typeface="Consolas" charset="0"/>
                  <a:cs typeface="Consolas" charset="0"/>
                </a:rPr>
                <a:t>functionName</a:t>
              </a:r>
              <a:r>
                <a:rPr lang="en-US" dirty="0">
                  <a:latin typeface="Consolas" charset="0"/>
                  <a:ea typeface="Consolas" charset="0"/>
                  <a:cs typeface="Consolas" charset="0"/>
                </a:rPr>
                <a:t>&gt;(</a:t>
              </a:r>
              <a:r>
                <a:rPr lang="en-US" dirty="0" err="1">
                  <a:latin typeface="Consolas" charset="0"/>
                  <a:ea typeface="Consolas" charset="0"/>
                  <a:cs typeface="Consolas" charset="0"/>
                </a:rPr>
                <a:t>optionalParameters</a:t>
              </a:r>
              <a:r>
                <a:rPr lang="en-US" dirty="0">
                  <a:latin typeface="Consolas" charset="0"/>
                  <a:ea typeface="Consolas" charset="0"/>
                  <a:cs typeface="Consolas" charset="0"/>
                </a:rPr>
                <a:t>): </a:t>
              </a:r>
            </a:p>
            <a:p>
              <a:r>
                <a:rPr lang="en-US" dirty="0">
                  <a:latin typeface="Consolas" charset="0"/>
                  <a:ea typeface="Consolas" charset="0"/>
                  <a:cs typeface="Consolas" charset="0"/>
                </a:rPr>
                <a:t>    &lt;</a:t>
              </a:r>
              <a:r>
                <a:rPr lang="en-US" dirty="0" err="1">
                  <a:latin typeface="Consolas" charset="0"/>
                  <a:ea typeface="Consolas" charset="0"/>
                  <a:cs typeface="Consolas" charset="0"/>
                </a:rPr>
                <a:t>indentedStatements</a:t>
              </a:r>
              <a:r>
                <a:rPr lang="en-US" dirty="0">
                  <a:latin typeface="Consolas" charset="0"/>
                  <a:ea typeface="Consolas" charset="0"/>
                  <a:cs typeface="Consolas" charset="0"/>
                </a:rPr>
                <a:t>&gt; # this makes up the body of the function</a:t>
              </a:r>
            </a:p>
          </p:txBody>
        </p:sp>
        <p:sp>
          <p:nvSpPr>
            <p:cNvPr id="6" name="Left Arrow 5"/>
            <p:cNvSpPr/>
            <p:nvPr/>
          </p:nvSpPr>
          <p:spPr>
            <a:xfrm rot="20697724">
              <a:off x="6274638" y="2942084"/>
              <a:ext cx="2367643" cy="46166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Don't forget the colon!</a:t>
              </a:r>
            </a:p>
          </p:txBody>
        </p:sp>
        <p:sp>
          <p:nvSpPr>
            <p:cNvPr id="8" name="Left Arrow 7"/>
            <p:cNvSpPr/>
            <p:nvPr/>
          </p:nvSpPr>
          <p:spPr>
            <a:xfrm rot="20715182" flipH="1">
              <a:off x="-259673" y="3840134"/>
              <a:ext cx="1835759" cy="700910"/>
            </a:xfrm>
            <a:prstGeom prst="leftArrow">
              <a:avLst>
                <a:gd name="adj1" fmla="val 55787"/>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Don't forget the indentation!</a:t>
              </a:r>
            </a:p>
          </p:txBody>
        </p:sp>
      </p:grpSp>
    </p:spTree>
    <p:custDataLst>
      <p:tags r:id="rId1"/>
    </p:custDataLst>
    <p:extLst>
      <p:ext uri="{BB962C8B-B14F-4D97-AF65-F5344CB8AC3E}">
        <p14:creationId xmlns:p14="http://schemas.microsoft.com/office/powerpoint/2010/main" val="1955236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829619" y="145781"/>
            <a:ext cx="8229600" cy="797644"/>
          </a:xfrm>
        </p:spPr>
        <p:txBody>
          <a:bodyPr>
            <a:normAutofit/>
          </a:bodyPr>
          <a:lstStyle/>
          <a:p>
            <a:pPr algn="l"/>
            <a:r>
              <a:rPr lang="en-US" b="1" dirty="0">
                <a:latin typeface="+mj-lt"/>
              </a:rPr>
              <a:t>Function Parameters</a:t>
            </a:r>
          </a:p>
        </p:txBody>
      </p:sp>
      <p:sp>
        <p:nvSpPr>
          <p:cNvPr id="5" name="Content Placeholder 2"/>
          <p:cNvSpPr>
            <a:spLocks noGrp="1"/>
          </p:cNvSpPr>
          <p:nvPr>
            <p:ph idx="1"/>
          </p:nvPr>
        </p:nvSpPr>
        <p:spPr>
          <a:xfrm>
            <a:off x="928959" y="1149233"/>
            <a:ext cx="10066989" cy="4840666"/>
          </a:xfrm>
        </p:spPr>
        <p:txBody>
          <a:bodyPr/>
          <a:lstStyle/>
          <a:p>
            <a:r>
              <a:rPr lang="en-US" sz="2000" dirty="0"/>
              <a:t>Parameter: a variable that is assigned a value </a:t>
            </a:r>
            <a:r>
              <a:rPr lang="en-US" sz="2000" i="1" dirty="0"/>
              <a:t>when the function starts</a:t>
            </a:r>
            <a:r>
              <a:rPr lang="en-US" sz="2000" dirty="0"/>
              <a:t>.  </a:t>
            </a:r>
            <a:r>
              <a:rPr lang="en-US" sz="2000" b="1" dirty="0"/>
              <a:t>This is important</a:t>
            </a:r>
            <a:r>
              <a:rPr lang="en-US" sz="2000" dirty="0"/>
              <a:t>!  Unless you assign a default value to the parameter (which we'll talk about later), the parameter variable is empty.</a:t>
            </a:r>
          </a:p>
          <a:p>
            <a:endParaRPr lang="en-US" sz="2000" dirty="0"/>
          </a:p>
          <a:p>
            <a:pPr lvl="1"/>
            <a:endParaRPr lang="en-US" sz="2000" dirty="0"/>
          </a:p>
          <a:p>
            <a:endParaRPr lang="en-US" sz="2000" dirty="0"/>
          </a:p>
        </p:txBody>
      </p:sp>
      <p:sp>
        <p:nvSpPr>
          <p:cNvPr id="7" name="TextBox 6"/>
          <p:cNvSpPr txBox="1"/>
          <p:nvPr/>
        </p:nvSpPr>
        <p:spPr>
          <a:xfrm>
            <a:off x="473848" y="3146913"/>
            <a:ext cx="4657044" cy="1384995"/>
          </a:xfrm>
          <a:prstGeom prst="rect">
            <a:avLst/>
          </a:prstGeom>
          <a:noFill/>
        </p:spPr>
        <p:txBody>
          <a:bodyPr wrap="none" rtlCol="0">
            <a:spAutoFit/>
          </a:bodyPr>
          <a:lstStyle/>
          <a:p>
            <a:r>
              <a:rPr lang="en-US" sz="1400" dirty="0" err="1">
                <a:latin typeface="Consolas" charset="0"/>
                <a:ea typeface="Consolas" charset="0"/>
                <a:cs typeface="Consolas" charset="0"/>
              </a:rPr>
              <a:t>def</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getGroceries</a:t>
            </a:r>
            <a:r>
              <a:rPr lang="en-US" sz="1400" dirty="0">
                <a:latin typeface="Consolas" charset="0"/>
                <a:ea typeface="Consolas" charset="0"/>
                <a:cs typeface="Consolas" charset="0"/>
              </a:rPr>
              <a:t>(item1, item2, item3, item4):</a:t>
            </a:r>
          </a:p>
          <a:p>
            <a:r>
              <a:rPr lang="en-US" sz="1400" dirty="0">
                <a:latin typeface="Consolas" charset="0"/>
                <a:ea typeface="Consolas" charset="0"/>
                <a:cs typeface="Consolas" charset="0"/>
              </a:rPr>
              <a:t>    print('I need ' + item1)</a:t>
            </a:r>
          </a:p>
          <a:p>
            <a:r>
              <a:rPr lang="en-US" sz="1400" dirty="0">
                <a:latin typeface="Consolas" charset="0"/>
                <a:ea typeface="Consolas" charset="0"/>
                <a:cs typeface="Consolas" charset="0"/>
              </a:rPr>
              <a:t>    print('I need ' + item2)</a:t>
            </a:r>
          </a:p>
          <a:p>
            <a:r>
              <a:rPr lang="en-US" sz="1400" dirty="0">
                <a:latin typeface="Consolas" charset="0"/>
                <a:ea typeface="Consolas" charset="0"/>
                <a:cs typeface="Consolas" charset="0"/>
              </a:rPr>
              <a:t>    print('I need ' + item3)</a:t>
            </a:r>
          </a:p>
          <a:p>
            <a:r>
              <a:rPr lang="en-US" sz="1400" dirty="0">
                <a:latin typeface="Consolas" charset="0"/>
                <a:ea typeface="Consolas" charset="0"/>
                <a:cs typeface="Consolas" charset="0"/>
              </a:rPr>
              <a:t>    print('I need ' + item4)</a:t>
            </a:r>
          </a:p>
          <a:p>
            <a:r>
              <a:rPr lang="en-US" sz="1400" dirty="0">
                <a:latin typeface="Consolas" charset="0"/>
                <a:ea typeface="Consolas" charset="0"/>
                <a:cs typeface="Consolas" charset="0"/>
              </a:rPr>
              <a:t>    print('\n') #blank line</a:t>
            </a:r>
          </a:p>
        </p:txBody>
      </p:sp>
      <p:grpSp>
        <p:nvGrpSpPr>
          <p:cNvPr id="2" name="Group 1">
            <a:extLst>
              <a:ext uri="{FF2B5EF4-FFF2-40B4-BE49-F238E27FC236}">
                <a16:creationId xmlns:a16="http://schemas.microsoft.com/office/drawing/2014/main" id="{F3F6C200-CDB6-B649-9916-00857ADC65EB}"/>
              </a:ext>
            </a:extLst>
          </p:cNvPr>
          <p:cNvGrpSpPr/>
          <p:nvPr/>
        </p:nvGrpSpPr>
        <p:grpSpPr>
          <a:xfrm>
            <a:off x="6422262" y="2070244"/>
            <a:ext cx="5028797" cy="4286250"/>
            <a:chOff x="5267234" y="2219596"/>
            <a:chExt cx="5028797" cy="4286250"/>
          </a:xfrm>
        </p:grpSpPr>
        <p:pic>
          <p:nvPicPr>
            <p:cNvPr id="3" name="Picture 2"/>
            <p:cNvPicPr>
              <a:picLocks noChangeAspect="1"/>
            </p:cNvPicPr>
            <p:nvPr/>
          </p:nvPicPr>
          <p:blipFill>
            <a:blip r:embed="rId5"/>
            <a:stretch>
              <a:fillRect/>
            </a:stretch>
          </p:blipFill>
          <p:spPr>
            <a:xfrm>
              <a:off x="5267234" y="2219596"/>
              <a:ext cx="4943566" cy="4286250"/>
            </a:xfrm>
            <a:prstGeom prst="rect">
              <a:avLst/>
            </a:prstGeom>
            <a:ln>
              <a:solidFill>
                <a:schemeClr val="tx1"/>
              </a:solidFill>
            </a:ln>
          </p:spPr>
        </p:pic>
        <p:sp>
          <p:nvSpPr>
            <p:cNvPr id="9" name="Rectangle 8"/>
            <p:cNvSpPr/>
            <p:nvPr/>
          </p:nvSpPr>
          <p:spPr>
            <a:xfrm>
              <a:off x="7822408" y="3380015"/>
              <a:ext cx="2473623" cy="1585485"/>
            </a:xfrm>
            <a:prstGeom prst="rect">
              <a:avLst/>
            </a:prstGeom>
            <a:solidFill>
              <a:srgbClr val="FF0000">
                <a:alpha val="25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ight Arrow 3"/>
            <p:cNvSpPr/>
            <p:nvPr/>
          </p:nvSpPr>
          <p:spPr>
            <a:xfrm rot="19549732">
              <a:off x="5635583" y="4748749"/>
              <a:ext cx="2106386" cy="148232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If you execute with line #28 not commented you </a:t>
              </a:r>
              <a:r>
                <a:rPr lang="en-US" sz="1200"/>
                <a:t>will receive ERROR</a:t>
              </a:r>
              <a:r>
                <a:rPr lang="en-US" sz="1200" dirty="0"/>
                <a:t>!</a:t>
              </a:r>
            </a:p>
          </p:txBody>
        </p:sp>
      </p:grpSp>
      <p:sp>
        <p:nvSpPr>
          <p:cNvPr id="11" name="TextBox 10"/>
          <p:cNvSpPr txBox="1"/>
          <p:nvPr/>
        </p:nvSpPr>
        <p:spPr>
          <a:xfrm>
            <a:off x="559079" y="2787216"/>
            <a:ext cx="467115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NOTE: There are 4 parameters in the function '</a:t>
            </a:r>
            <a:r>
              <a:rPr lang="en-US" sz="1400" dirty="0" err="1"/>
              <a:t>getGroceries</a:t>
            </a:r>
            <a:r>
              <a:rPr lang="en-US" sz="1400" dirty="0"/>
              <a:t>'.</a:t>
            </a:r>
          </a:p>
        </p:txBody>
      </p:sp>
      <p:sp>
        <p:nvSpPr>
          <p:cNvPr id="13" name="TextBox 12"/>
          <p:cNvSpPr txBox="1"/>
          <p:nvPr/>
        </p:nvSpPr>
        <p:spPr>
          <a:xfrm>
            <a:off x="928959" y="5066569"/>
            <a:ext cx="4400613" cy="923330"/>
          </a:xfrm>
          <a:prstGeom prst="rect">
            <a:avLst/>
          </a:prstGeom>
          <a:noFill/>
        </p:spPr>
        <p:txBody>
          <a:bodyPr wrap="square" rtlCol="0">
            <a:spAutoFit/>
          </a:bodyPr>
          <a:lstStyle/>
          <a:p>
            <a:pPr marL="285750" indent="-285750">
              <a:buFont typeface="Arial" charset="0"/>
              <a:buChar char="•"/>
            </a:pPr>
            <a:r>
              <a:rPr lang="en-US" dirty="0"/>
              <a:t>Each parameter takes on the value and the type of whatever argument is passed in.</a:t>
            </a:r>
          </a:p>
        </p:txBody>
      </p:sp>
    </p:spTree>
    <p:custDataLst>
      <p:tags r:id="rId1"/>
    </p:custDataLst>
    <p:extLst>
      <p:ext uri="{BB962C8B-B14F-4D97-AF65-F5344CB8AC3E}">
        <p14:creationId xmlns:p14="http://schemas.microsoft.com/office/powerpoint/2010/main" val="647306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38537" y="217410"/>
            <a:ext cx="8229600" cy="797644"/>
          </a:xfrm>
        </p:spPr>
        <p:txBody>
          <a:bodyPr>
            <a:normAutofit/>
          </a:bodyPr>
          <a:lstStyle/>
          <a:p>
            <a:pPr algn="l"/>
            <a:r>
              <a:rPr lang="en-US" b="1" dirty="0">
                <a:latin typeface="+mj-lt"/>
              </a:rPr>
              <a:t>Simple Addition Function</a:t>
            </a:r>
          </a:p>
        </p:txBody>
      </p:sp>
      <p:sp>
        <p:nvSpPr>
          <p:cNvPr id="5" name="Content Placeholder 2"/>
          <p:cNvSpPr>
            <a:spLocks noGrp="1"/>
          </p:cNvSpPr>
          <p:nvPr>
            <p:ph idx="1"/>
          </p:nvPr>
        </p:nvSpPr>
        <p:spPr>
          <a:xfrm>
            <a:off x="1114206" y="1145521"/>
            <a:ext cx="8229600" cy="4840666"/>
          </a:xfrm>
        </p:spPr>
        <p:txBody>
          <a:bodyPr/>
          <a:lstStyle/>
          <a:p>
            <a:r>
              <a:rPr lang="en-US" sz="2000" dirty="0"/>
              <a:t>Task: </a:t>
            </a:r>
          </a:p>
          <a:p>
            <a:pPr lvl="1"/>
            <a:r>
              <a:rPr lang="en-US" sz="1600" dirty="0"/>
              <a:t>Build a routine that (1) accepts a numeric parameter, (2) adds the parameter variable to 2, and (3) print the result.</a:t>
            </a:r>
          </a:p>
          <a:p>
            <a:endParaRPr lang="en-US" sz="2000" dirty="0"/>
          </a:p>
          <a:p>
            <a:pPr lvl="1"/>
            <a:endParaRPr lang="en-US" sz="2000" dirty="0"/>
          </a:p>
          <a:p>
            <a:endParaRPr lang="en-US" sz="2000" dirty="0"/>
          </a:p>
        </p:txBody>
      </p:sp>
      <p:sp>
        <p:nvSpPr>
          <p:cNvPr id="7" name="TextBox 6"/>
          <p:cNvSpPr txBox="1"/>
          <p:nvPr/>
        </p:nvSpPr>
        <p:spPr>
          <a:xfrm>
            <a:off x="2886280" y="2596654"/>
            <a:ext cx="6224265" cy="1477328"/>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dirty="0" err="1">
                <a:latin typeface="Consolas" charset="0"/>
                <a:ea typeface="Consolas" charset="0"/>
                <a:cs typeface="Consolas" charset="0"/>
              </a:rPr>
              <a:t>def</a:t>
            </a:r>
            <a:r>
              <a:rPr lang="en-US" dirty="0">
                <a:latin typeface="Consolas" charset="0"/>
                <a:ea typeface="Consolas" charset="0"/>
                <a:cs typeface="Consolas" charset="0"/>
              </a:rPr>
              <a:t> </a:t>
            </a:r>
            <a:r>
              <a:rPr lang="en-US" dirty="0" err="1">
                <a:latin typeface="Consolas" charset="0"/>
                <a:ea typeface="Consolas" charset="0"/>
                <a:cs typeface="Consolas" charset="0"/>
              </a:rPr>
              <a:t>addTwo</a:t>
            </a:r>
            <a:r>
              <a:rPr lang="en-US" dirty="0">
                <a:latin typeface="Consolas" charset="0"/>
                <a:ea typeface="Consolas" charset="0"/>
                <a:cs typeface="Consolas" charset="0"/>
              </a:rPr>
              <a:t>(</a:t>
            </a:r>
            <a:r>
              <a:rPr lang="en-US" dirty="0" err="1">
                <a:latin typeface="Consolas" charset="0"/>
                <a:ea typeface="Consolas" charset="0"/>
                <a:cs typeface="Consolas" charset="0"/>
              </a:rPr>
              <a:t>startingVal</a:t>
            </a:r>
            <a:r>
              <a:rPr lang="en-US" dirty="0">
                <a:latin typeface="Consolas" charset="0"/>
                <a:ea typeface="Consolas" charset="0"/>
                <a:cs typeface="Consolas" charset="0"/>
              </a:rPr>
              <a:t>):</a:t>
            </a:r>
          </a:p>
          <a:p>
            <a:r>
              <a:rPr lang="en-US" dirty="0">
                <a:latin typeface="Consolas" charset="0"/>
                <a:ea typeface="Consolas" charset="0"/>
                <a:cs typeface="Consolas" charset="0"/>
              </a:rPr>
              <a:t>    </a:t>
            </a:r>
            <a:r>
              <a:rPr lang="en-US" dirty="0" err="1">
                <a:latin typeface="Consolas" charset="0"/>
                <a:ea typeface="Consolas" charset="0"/>
                <a:cs typeface="Consolas" charset="0"/>
              </a:rPr>
              <a:t>endingVal</a:t>
            </a:r>
            <a:r>
              <a:rPr lang="en-US" dirty="0">
                <a:latin typeface="Consolas" charset="0"/>
                <a:ea typeface="Consolas" charset="0"/>
                <a:cs typeface="Consolas" charset="0"/>
              </a:rPr>
              <a:t> = </a:t>
            </a:r>
            <a:r>
              <a:rPr lang="en-US" dirty="0" err="1">
                <a:latin typeface="Consolas" charset="0"/>
                <a:ea typeface="Consolas" charset="0"/>
                <a:cs typeface="Consolas" charset="0"/>
              </a:rPr>
              <a:t>startingVal</a:t>
            </a:r>
            <a:r>
              <a:rPr lang="en-US" dirty="0">
                <a:latin typeface="Consolas" charset="0"/>
                <a:ea typeface="Consolas" charset="0"/>
                <a:cs typeface="Consolas" charset="0"/>
              </a:rPr>
              <a:t> + 2</a:t>
            </a:r>
          </a:p>
          <a:p>
            <a:r>
              <a:rPr lang="en-US" dirty="0">
                <a:latin typeface="Consolas" charset="0"/>
                <a:ea typeface="Consolas" charset="0"/>
                <a:cs typeface="Consolas" charset="0"/>
              </a:rPr>
              <a:t>    print('The sum of ' + </a:t>
            </a:r>
            <a:r>
              <a:rPr lang="en-US" dirty="0" err="1">
                <a:latin typeface="Consolas" charset="0"/>
                <a:ea typeface="Consolas" charset="0"/>
                <a:cs typeface="Consolas" charset="0"/>
              </a:rPr>
              <a:t>str</a:t>
            </a:r>
            <a:r>
              <a:rPr lang="en-US" dirty="0">
                <a:latin typeface="Consolas" charset="0"/>
                <a:ea typeface="Consolas" charset="0"/>
                <a:cs typeface="Consolas" charset="0"/>
              </a:rPr>
              <a:t>(</a:t>
            </a:r>
            <a:r>
              <a:rPr lang="en-US" dirty="0" err="1">
                <a:latin typeface="Consolas" charset="0"/>
                <a:ea typeface="Consolas" charset="0"/>
                <a:cs typeface="Consolas" charset="0"/>
              </a:rPr>
              <a:t>startingVal</a:t>
            </a:r>
            <a:r>
              <a:rPr lang="en-US" dirty="0">
                <a:latin typeface="Consolas" charset="0"/>
                <a:ea typeface="Consolas" charset="0"/>
                <a:cs typeface="Consolas" charset="0"/>
              </a:rPr>
              <a:t>) </a:t>
            </a:r>
            <a:br>
              <a:rPr lang="en-US" dirty="0">
                <a:latin typeface="Consolas" charset="0"/>
                <a:ea typeface="Consolas" charset="0"/>
                <a:cs typeface="Consolas" charset="0"/>
              </a:rPr>
            </a:br>
            <a:r>
              <a:rPr lang="en-US" dirty="0">
                <a:latin typeface="Consolas" charset="0"/>
                <a:ea typeface="Consolas" charset="0"/>
                <a:cs typeface="Consolas" charset="0"/>
              </a:rPr>
              <a:t>          + ' plus 2 is: ' + </a:t>
            </a:r>
            <a:r>
              <a:rPr lang="en-US" dirty="0" err="1">
                <a:latin typeface="Consolas" charset="0"/>
                <a:ea typeface="Consolas" charset="0"/>
                <a:cs typeface="Consolas" charset="0"/>
              </a:rPr>
              <a:t>str</a:t>
            </a:r>
            <a:r>
              <a:rPr lang="en-US" dirty="0">
                <a:latin typeface="Consolas" charset="0"/>
                <a:ea typeface="Consolas" charset="0"/>
                <a:cs typeface="Consolas" charset="0"/>
              </a:rPr>
              <a:t>(</a:t>
            </a:r>
            <a:r>
              <a:rPr lang="en-US" dirty="0" err="1">
                <a:latin typeface="Consolas" charset="0"/>
                <a:ea typeface="Consolas" charset="0"/>
                <a:cs typeface="Consolas" charset="0"/>
              </a:rPr>
              <a:t>endingVal</a:t>
            </a:r>
            <a:r>
              <a:rPr lang="en-US" dirty="0">
                <a:latin typeface="Consolas" charset="0"/>
                <a:ea typeface="Consolas" charset="0"/>
                <a:cs typeface="Consolas" charset="0"/>
              </a:rPr>
              <a:t>))</a:t>
            </a:r>
          </a:p>
          <a:p>
            <a:r>
              <a:rPr lang="en-US" dirty="0">
                <a:latin typeface="Consolas" charset="0"/>
                <a:ea typeface="Consolas" charset="0"/>
                <a:cs typeface="Consolas" charset="0"/>
              </a:rPr>
              <a:t>    print('\n') #blank line</a:t>
            </a:r>
          </a:p>
        </p:txBody>
      </p:sp>
      <p:sp>
        <p:nvSpPr>
          <p:cNvPr id="11" name="TextBox 10"/>
          <p:cNvSpPr txBox="1"/>
          <p:nvPr/>
        </p:nvSpPr>
        <p:spPr>
          <a:xfrm>
            <a:off x="3198568" y="4908969"/>
            <a:ext cx="5055730"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NOTE: There is only 1 parameter in this function.</a:t>
            </a:r>
          </a:p>
          <a:p>
            <a:endParaRPr lang="en-US" sz="1600" dirty="0"/>
          </a:p>
          <a:p>
            <a:r>
              <a:rPr lang="en-US" sz="1600" dirty="0"/>
              <a:t>-- Also, I'm using built-in functions(i.e. the </a:t>
            </a:r>
            <a:r>
              <a:rPr lang="en-US" sz="1600" dirty="0" err="1"/>
              <a:t>str</a:t>
            </a:r>
            <a:r>
              <a:rPr lang="en-US" sz="1600" dirty="0"/>
              <a:t>() function) inside my user-defined function!</a:t>
            </a:r>
          </a:p>
        </p:txBody>
      </p:sp>
    </p:spTree>
    <p:custDataLst>
      <p:tags r:id="rId1"/>
    </p:custDataLst>
    <p:extLst>
      <p:ext uri="{BB962C8B-B14F-4D97-AF65-F5344CB8AC3E}">
        <p14:creationId xmlns:p14="http://schemas.microsoft.com/office/powerpoint/2010/main" val="752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47466" y="264054"/>
            <a:ext cx="8229600" cy="797644"/>
          </a:xfrm>
        </p:spPr>
        <p:txBody>
          <a:bodyPr>
            <a:normAutofit fontScale="90000"/>
          </a:bodyPr>
          <a:lstStyle/>
          <a:p>
            <a:pPr algn="l"/>
            <a:r>
              <a:rPr lang="en-US" sz="4000" b="1" dirty="0">
                <a:latin typeface="+mj-lt"/>
              </a:rPr>
              <a:t>Returning one Value (instead of printing)</a:t>
            </a:r>
          </a:p>
        </p:txBody>
      </p:sp>
      <p:sp>
        <p:nvSpPr>
          <p:cNvPr id="5" name="Content Placeholder 2"/>
          <p:cNvSpPr>
            <a:spLocks noGrp="1"/>
          </p:cNvSpPr>
          <p:nvPr>
            <p:ph idx="1"/>
          </p:nvPr>
        </p:nvSpPr>
        <p:spPr>
          <a:xfrm>
            <a:off x="470941" y="975947"/>
            <a:ext cx="10794703" cy="4840666"/>
          </a:xfrm>
        </p:spPr>
        <p:txBody>
          <a:bodyPr/>
          <a:lstStyle/>
          <a:p>
            <a:r>
              <a:rPr lang="en-US" sz="2000" dirty="0"/>
              <a:t>Task: </a:t>
            </a:r>
          </a:p>
          <a:p>
            <a:pPr lvl="1"/>
            <a:r>
              <a:rPr lang="en-US" sz="1600" dirty="0"/>
              <a:t>Build a routine that (1) accepts a numeric parameter, (2) adds the parameter variable to 2, and (3) </a:t>
            </a:r>
            <a:r>
              <a:rPr lang="en-US" sz="1600" b="1" dirty="0">
                <a:solidFill>
                  <a:srgbClr val="10594E"/>
                </a:solidFill>
              </a:rPr>
              <a:t>returns</a:t>
            </a:r>
            <a:r>
              <a:rPr lang="en-US" sz="1600" dirty="0"/>
              <a:t> the result.</a:t>
            </a:r>
          </a:p>
          <a:p>
            <a:endParaRPr lang="en-US" sz="2000" dirty="0"/>
          </a:p>
          <a:p>
            <a:pPr lvl="1"/>
            <a:endParaRPr lang="en-US" sz="2000" dirty="0"/>
          </a:p>
          <a:p>
            <a:endParaRPr lang="en-US" sz="2000" dirty="0"/>
          </a:p>
        </p:txBody>
      </p:sp>
      <p:sp>
        <p:nvSpPr>
          <p:cNvPr id="7" name="TextBox 6"/>
          <p:cNvSpPr txBox="1"/>
          <p:nvPr/>
        </p:nvSpPr>
        <p:spPr>
          <a:xfrm>
            <a:off x="1695315" y="3508288"/>
            <a:ext cx="3999813" cy="830997"/>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r>
              <a:rPr lang="en-US" sz="1600" dirty="0" err="1">
                <a:latin typeface="Consolas" charset="0"/>
                <a:ea typeface="Consolas" charset="0"/>
                <a:cs typeface="Consolas" charset="0"/>
              </a:rPr>
              <a:t>def</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addTwo</a:t>
            </a:r>
            <a:r>
              <a:rPr lang="en-US" sz="1600" dirty="0">
                <a:latin typeface="Consolas" charset="0"/>
                <a:ea typeface="Consolas" charset="0"/>
                <a:cs typeface="Consolas" charset="0"/>
              </a:rPr>
              <a:t>(</a:t>
            </a:r>
            <a:r>
              <a:rPr lang="en-US" sz="1600" dirty="0" err="1">
                <a:latin typeface="Consolas" charset="0"/>
                <a:ea typeface="Consolas" charset="0"/>
                <a:cs typeface="Consolas" charset="0"/>
              </a:rPr>
              <a:t>startingVal</a:t>
            </a:r>
            <a:r>
              <a:rPr lang="en-US" sz="1600" dirty="0">
                <a:latin typeface="Consolas" charset="0"/>
                <a:ea typeface="Consolas" charset="0"/>
                <a:cs typeface="Consolas" charset="0"/>
              </a:rPr>
              <a:t>):</a:t>
            </a:r>
          </a:p>
          <a:p>
            <a:r>
              <a:rPr lang="en-US" sz="1600" dirty="0">
                <a:latin typeface="Consolas" charset="0"/>
                <a:ea typeface="Consolas" charset="0"/>
                <a:cs typeface="Consolas" charset="0"/>
              </a:rPr>
              <a:t>    </a:t>
            </a:r>
            <a:r>
              <a:rPr lang="en-US" sz="1600" dirty="0" err="1">
                <a:latin typeface="Consolas" charset="0"/>
                <a:ea typeface="Consolas" charset="0"/>
                <a:cs typeface="Consolas" charset="0"/>
              </a:rPr>
              <a:t>endingVal</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startingVal</a:t>
            </a:r>
            <a:r>
              <a:rPr lang="en-US" sz="1600" dirty="0">
                <a:latin typeface="Consolas" charset="0"/>
                <a:ea typeface="Consolas" charset="0"/>
                <a:cs typeface="Consolas" charset="0"/>
              </a:rPr>
              <a:t> + 2</a:t>
            </a:r>
          </a:p>
          <a:p>
            <a:r>
              <a:rPr lang="en-US" sz="1600" dirty="0">
                <a:latin typeface="Consolas" charset="0"/>
                <a:ea typeface="Consolas" charset="0"/>
                <a:cs typeface="Consolas" charset="0"/>
              </a:rPr>
              <a:t>    return </a:t>
            </a:r>
            <a:r>
              <a:rPr lang="en-US" sz="1600" dirty="0" err="1">
                <a:latin typeface="Consolas" charset="0"/>
                <a:ea typeface="Consolas" charset="0"/>
                <a:cs typeface="Consolas" charset="0"/>
              </a:rPr>
              <a:t>endingVal</a:t>
            </a:r>
            <a:r>
              <a:rPr lang="en-US" sz="1600" dirty="0">
                <a:latin typeface="Consolas" charset="0"/>
                <a:ea typeface="Consolas" charset="0"/>
                <a:cs typeface="Consolas" charset="0"/>
              </a:rPr>
              <a:t>  #return here</a:t>
            </a:r>
          </a:p>
        </p:txBody>
      </p:sp>
      <p:sp>
        <p:nvSpPr>
          <p:cNvPr id="11" name="TextBox 10"/>
          <p:cNvSpPr txBox="1"/>
          <p:nvPr/>
        </p:nvSpPr>
        <p:spPr>
          <a:xfrm>
            <a:off x="6318424" y="3544873"/>
            <a:ext cx="4323923"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NOTE 1: There is only 1 parameter in this function. It no longer prints the results; instead, it returns the value.</a:t>
            </a:r>
          </a:p>
        </p:txBody>
      </p:sp>
      <p:sp>
        <p:nvSpPr>
          <p:cNvPr id="17" name="TextBox 16"/>
          <p:cNvSpPr txBox="1"/>
          <p:nvPr/>
        </p:nvSpPr>
        <p:spPr>
          <a:xfrm>
            <a:off x="2971462" y="2134008"/>
            <a:ext cx="3583032" cy="461665"/>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r>
              <a:rPr lang="en-US" sz="2400" dirty="0">
                <a:latin typeface="Consolas" charset="0"/>
                <a:ea typeface="Consolas" charset="0"/>
                <a:cs typeface="Consolas" charset="0"/>
              </a:rPr>
              <a:t>return &lt;</a:t>
            </a:r>
            <a:r>
              <a:rPr lang="en-US" sz="2400" dirty="0" err="1">
                <a:latin typeface="Consolas" charset="0"/>
                <a:ea typeface="Consolas" charset="0"/>
                <a:cs typeface="Consolas" charset="0"/>
              </a:rPr>
              <a:t>returnValue</a:t>
            </a:r>
            <a:r>
              <a:rPr lang="en-US" sz="2400" dirty="0">
                <a:latin typeface="Consolas" charset="0"/>
                <a:ea typeface="Consolas" charset="0"/>
                <a:cs typeface="Consolas" charset="0"/>
              </a:rPr>
              <a:t>&gt;</a:t>
            </a:r>
          </a:p>
        </p:txBody>
      </p:sp>
      <p:sp>
        <p:nvSpPr>
          <p:cNvPr id="4" name="TextBox 3"/>
          <p:cNvSpPr txBox="1"/>
          <p:nvPr/>
        </p:nvSpPr>
        <p:spPr>
          <a:xfrm>
            <a:off x="4100771" y="4676742"/>
            <a:ext cx="6541576"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NOTE 2: Whenever you use a return statement in a function, the execution of the code exits (stops) immediately and you are returned to the main body of code where the function was called!</a:t>
            </a:r>
          </a:p>
        </p:txBody>
      </p:sp>
      <p:sp>
        <p:nvSpPr>
          <p:cNvPr id="8" name="Right Arrow 7">
            <a:extLst>
              <a:ext uri="{FF2B5EF4-FFF2-40B4-BE49-F238E27FC236}">
                <a16:creationId xmlns:a16="http://schemas.microsoft.com/office/drawing/2014/main" id="{2279E19C-9388-A940-8C04-3E9AEC935E33}"/>
              </a:ext>
            </a:extLst>
          </p:cNvPr>
          <p:cNvSpPr/>
          <p:nvPr/>
        </p:nvSpPr>
        <p:spPr>
          <a:xfrm>
            <a:off x="643039" y="4004748"/>
            <a:ext cx="1480522" cy="334537"/>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82341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74915" y="159058"/>
            <a:ext cx="8229600" cy="797644"/>
          </a:xfrm>
        </p:spPr>
        <p:txBody>
          <a:bodyPr>
            <a:normAutofit/>
          </a:bodyPr>
          <a:lstStyle/>
          <a:p>
            <a:pPr algn="l"/>
            <a:r>
              <a:rPr lang="en-US" b="1" dirty="0">
                <a:latin typeface="+mj-lt"/>
              </a:rPr>
              <a:t>Scope</a:t>
            </a:r>
          </a:p>
        </p:txBody>
      </p:sp>
      <p:sp>
        <p:nvSpPr>
          <p:cNvPr id="5" name="Content Placeholder 2"/>
          <p:cNvSpPr>
            <a:spLocks noGrp="1"/>
          </p:cNvSpPr>
          <p:nvPr>
            <p:ph idx="1"/>
          </p:nvPr>
        </p:nvSpPr>
        <p:spPr>
          <a:xfrm>
            <a:off x="1008925" y="1182455"/>
            <a:ext cx="9408290" cy="4840666"/>
          </a:xfrm>
        </p:spPr>
        <p:txBody>
          <a:bodyPr/>
          <a:lstStyle/>
          <a:p>
            <a:r>
              <a:rPr lang="en-US" sz="2800" b="1" dirty="0">
                <a:latin typeface="Calibri" charset="0"/>
                <a:ea typeface="Calibri" charset="0"/>
                <a:cs typeface="Calibri" charset="0"/>
              </a:rPr>
              <a:t>Scope:</a:t>
            </a:r>
            <a:r>
              <a:rPr lang="en-US" sz="2800" dirty="0">
                <a:latin typeface="Calibri" charset="0"/>
                <a:ea typeface="Calibri" charset="0"/>
                <a:cs typeface="Calibri" charset="0"/>
              </a:rPr>
              <a:t> the amount of code over which a variable is active.</a:t>
            </a:r>
          </a:p>
          <a:p>
            <a:pPr lvl="1"/>
            <a:r>
              <a:rPr lang="en-US" sz="2000" dirty="0">
                <a:latin typeface="Calibri" charset="0"/>
                <a:ea typeface="Calibri" charset="0"/>
                <a:cs typeface="Calibri" charset="0"/>
              </a:rPr>
              <a:t>This is important to understand, otherwise you won't get the results you expect! </a:t>
            </a:r>
          </a:p>
          <a:p>
            <a:pPr lvl="1"/>
            <a:r>
              <a:rPr lang="en-US" sz="2000" b="1" dirty="0">
                <a:latin typeface="Calibri" charset="0"/>
                <a:ea typeface="Calibri" charset="0"/>
                <a:cs typeface="Calibri" charset="0"/>
              </a:rPr>
              <a:t>Variables can ONLY be used </a:t>
            </a:r>
            <a:r>
              <a:rPr lang="en-US" sz="2000" b="1" i="1" dirty="0">
                <a:latin typeface="Calibri" charset="0"/>
                <a:ea typeface="Calibri" charset="0"/>
                <a:cs typeface="Calibri" charset="0"/>
              </a:rPr>
              <a:t>after</a:t>
            </a:r>
            <a:r>
              <a:rPr lang="en-US" sz="2000" b="1" dirty="0">
                <a:latin typeface="Calibri" charset="0"/>
                <a:ea typeface="Calibri" charset="0"/>
                <a:cs typeface="Calibri" charset="0"/>
              </a:rPr>
              <a:t> they have been declared!!!</a:t>
            </a:r>
          </a:p>
          <a:p>
            <a:pPr lvl="1"/>
            <a:r>
              <a:rPr lang="en-US" sz="2000" b="1" dirty="0">
                <a:latin typeface="Calibri" charset="0"/>
                <a:ea typeface="Calibri" charset="0"/>
                <a:cs typeface="Calibri" charset="0"/>
              </a:rPr>
              <a:t>Functions can ONLY be used </a:t>
            </a:r>
            <a:r>
              <a:rPr lang="en-US" sz="2000" b="1" i="1" dirty="0">
                <a:latin typeface="Calibri" charset="0"/>
                <a:ea typeface="Calibri" charset="0"/>
                <a:cs typeface="Calibri" charset="0"/>
              </a:rPr>
              <a:t>after</a:t>
            </a:r>
            <a:r>
              <a:rPr lang="en-US" sz="2000" b="1" dirty="0">
                <a:latin typeface="Calibri" charset="0"/>
                <a:ea typeface="Calibri" charset="0"/>
                <a:cs typeface="Calibri" charset="0"/>
              </a:rPr>
              <a:t> they have been defined!!</a:t>
            </a:r>
          </a:p>
        </p:txBody>
      </p:sp>
      <p:pic>
        <p:nvPicPr>
          <p:cNvPr id="7" name="Picture 6">
            <a:extLst>
              <a:ext uri="{FF2B5EF4-FFF2-40B4-BE49-F238E27FC236}">
                <a16:creationId xmlns:a16="http://schemas.microsoft.com/office/drawing/2014/main" id="{F54EA8E6-1FB8-3D43-B982-061F7767E37F}"/>
              </a:ext>
            </a:extLst>
          </p:cNvPr>
          <p:cNvPicPr>
            <a:picLocks noChangeAspect="1"/>
          </p:cNvPicPr>
          <p:nvPr/>
        </p:nvPicPr>
        <p:blipFill>
          <a:blip r:embed="rId5"/>
          <a:stretch>
            <a:fillRect/>
          </a:stretch>
        </p:blipFill>
        <p:spPr>
          <a:xfrm>
            <a:off x="4789715" y="3022049"/>
            <a:ext cx="2653496" cy="2653496"/>
          </a:xfrm>
          <a:prstGeom prst="rect">
            <a:avLst/>
          </a:prstGeom>
        </p:spPr>
      </p:pic>
    </p:spTree>
    <p:custDataLst>
      <p:tags r:id="rId1"/>
    </p:custDataLst>
    <p:extLst>
      <p:ext uri="{BB962C8B-B14F-4D97-AF65-F5344CB8AC3E}">
        <p14:creationId xmlns:p14="http://schemas.microsoft.com/office/powerpoint/2010/main" val="1783728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835306" y="204445"/>
            <a:ext cx="8229600" cy="797644"/>
          </a:xfrm>
        </p:spPr>
        <p:txBody>
          <a:bodyPr>
            <a:normAutofit/>
          </a:bodyPr>
          <a:lstStyle/>
          <a:p>
            <a:pPr algn="l"/>
            <a:r>
              <a:rPr lang="en-US" b="1" dirty="0">
                <a:latin typeface="+mj-lt"/>
              </a:rPr>
              <a:t>Scope (</a:t>
            </a:r>
            <a:r>
              <a:rPr lang="en-US" b="1" dirty="0" err="1">
                <a:latin typeface="+mj-lt"/>
              </a:rPr>
              <a:t>cont</a:t>
            </a:r>
            <a:r>
              <a:rPr lang="en-US" b="1" dirty="0">
                <a:latin typeface="+mj-lt"/>
              </a:rPr>
              <a:t>)</a:t>
            </a:r>
          </a:p>
        </p:txBody>
      </p:sp>
      <p:sp>
        <p:nvSpPr>
          <p:cNvPr id="5" name="Content Placeholder 2"/>
          <p:cNvSpPr>
            <a:spLocks noGrp="1"/>
          </p:cNvSpPr>
          <p:nvPr>
            <p:ph idx="1"/>
          </p:nvPr>
        </p:nvSpPr>
        <p:spPr>
          <a:xfrm>
            <a:off x="965935" y="1126084"/>
            <a:ext cx="10226784" cy="4840666"/>
          </a:xfrm>
        </p:spPr>
        <p:txBody>
          <a:bodyPr/>
          <a:lstStyle/>
          <a:p>
            <a:r>
              <a:rPr lang="en-US" sz="2000" dirty="0">
                <a:latin typeface="Calibri" charset="0"/>
                <a:ea typeface="Calibri" charset="0"/>
                <a:cs typeface="Calibri" charset="0"/>
              </a:rPr>
              <a:t>A variable defined in the main body (top level) of a program is called a </a:t>
            </a:r>
            <a:r>
              <a:rPr lang="en-US" sz="2000" b="1" i="1" dirty="0">
                <a:latin typeface="Calibri" charset="0"/>
                <a:ea typeface="Calibri" charset="0"/>
                <a:cs typeface="Calibri" charset="0"/>
              </a:rPr>
              <a:t>global</a:t>
            </a:r>
            <a:r>
              <a:rPr lang="en-US" sz="2000" dirty="0">
                <a:latin typeface="Calibri" charset="0"/>
                <a:ea typeface="Calibri" charset="0"/>
                <a:cs typeface="Calibri" charset="0"/>
              </a:rPr>
              <a:t> variable. You can also specifically define a variable as global.</a:t>
            </a:r>
          </a:p>
          <a:p>
            <a:pPr lvl="1"/>
            <a:r>
              <a:rPr lang="en-US" sz="1800" dirty="0">
                <a:latin typeface="Calibri" charset="0"/>
                <a:ea typeface="Calibri" charset="0"/>
                <a:cs typeface="Calibri" charset="0"/>
              </a:rPr>
              <a:t>Global variables are available throughout a program (after they are initially defined)</a:t>
            </a:r>
          </a:p>
          <a:p>
            <a:pPr lvl="1"/>
            <a:r>
              <a:rPr lang="en-US" sz="1800" dirty="0">
                <a:latin typeface="Calibri" charset="0"/>
                <a:ea typeface="Calibri" charset="0"/>
                <a:cs typeface="Calibri" charset="0"/>
              </a:rPr>
              <a:t>You can use a global variable inside a function without causing a Python error, but it is strongly </a:t>
            </a:r>
            <a:r>
              <a:rPr lang="en-US" sz="1800" b="1" dirty="0">
                <a:latin typeface="Calibri" charset="0"/>
                <a:ea typeface="Calibri" charset="0"/>
                <a:cs typeface="Calibri" charset="0"/>
              </a:rPr>
              <a:t>NOT</a:t>
            </a:r>
            <a:r>
              <a:rPr lang="en-US" sz="1800" dirty="0">
                <a:latin typeface="Calibri" charset="0"/>
                <a:ea typeface="Calibri" charset="0"/>
                <a:cs typeface="Calibri" charset="0"/>
              </a:rPr>
              <a:t> recommended; it can be confusing. Instead of using a global </a:t>
            </a:r>
            <a:r>
              <a:rPr lang="en-US" sz="1800" dirty="0" err="1">
                <a:latin typeface="Calibri" charset="0"/>
                <a:ea typeface="Calibri" charset="0"/>
                <a:cs typeface="Calibri" charset="0"/>
              </a:rPr>
              <a:t>var</a:t>
            </a:r>
            <a:r>
              <a:rPr lang="en-US" sz="1800" dirty="0">
                <a:latin typeface="Calibri" charset="0"/>
                <a:ea typeface="Calibri" charset="0"/>
                <a:cs typeface="Calibri" charset="0"/>
              </a:rPr>
              <a:t> inside a function, pass it as a parameter into the function.</a:t>
            </a:r>
            <a:endParaRPr lang="en-US" sz="2000" dirty="0">
              <a:latin typeface="Calibri" charset="0"/>
              <a:ea typeface="Calibri" charset="0"/>
              <a:cs typeface="Calibri" charset="0"/>
            </a:endParaRPr>
          </a:p>
          <a:p>
            <a:r>
              <a:rPr lang="en-US" sz="2000" dirty="0">
                <a:latin typeface="Calibri" charset="0"/>
                <a:ea typeface="Calibri" charset="0"/>
                <a:cs typeface="Calibri" charset="0"/>
              </a:rPr>
              <a:t>A variable defined inside a function is referred to as a </a:t>
            </a:r>
            <a:r>
              <a:rPr lang="en-US" sz="2000" b="1" i="1" dirty="0">
                <a:latin typeface="Calibri" charset="0"/>
                <a:ea typeface="Calibri" charset="0"/>
                <a:cs typeface="Calibri" charset="0"/>
              </a:rPr>
              <a:t>local</a:t>
            </a:r>
            <a:r>
              <a:rPr lang="en-US" sz="2000" dirty="0">
                <a:latin typeface="Calibri" charset="0"/>
                <a:ea typeface="Calibri" charset="0"/>
                <a:cs typeface="Calibri" charset="0"/>
              </a:rPr>
              <a:t> variable</a:t>
            </a:r>
          </a:p>
          <a:p>
            <a:pPr lvl="1"/>
            <a:r>
              <a:rPr lang="en-US" sz="1800" dirty="0">
                <a:latin typeface="Calibri" charset="0"/>
                <a:ea typeface="Calibri" charset="0"/>
                <a:cs typeface="Calibri" charset="0"/>
              </a:rPr>
              <a:t>Local variables only exist inside the function once it is run and cease to exist after the function has ended running</a:t>
            </a:r>
          </a:p>
          <a:p>
            <a:r>
              <a:rPr lang="en-US" sz="1800" dirty="0">
                <a:latin typeface="Calibri" charset="0"/>
                <a:ea typeface="Calibri" charset="0"/>
                <a:cs typeface="Calibri" charset="0"/>
              </a:rPr>
              <a:t>A variable defined as </a:t>
            </a:r>
            <a:r>
              <a:rPr lang="en-US" sz="1800" b="1" i="1" dirty="0">
                <a:latin typeface="Calibri" charset="0"/>
                <a:ea typeface="Calibri" charset="0"/>
                <a:cs typeface="Calibri" charset="0"/>
              </a:rPr>
              <a:t>nonlocal</a:t>
            </a:r>
            <a:r>
              <a:rPr lang="en-US" sz="1800" dirty="0">
                <a:latin typeface="Calibri" charset="0"/>
                <a:ea typeface="Calibri" charset="0"/>
                <a:cs typeface="Calibri" charset="0"/>
              </a:rPr>
              <a:t> is useful when nesting functions (see link below)</a:t>
            </a:r>
          </a:p>
          <a:p>
            <a:pPr lvl="1"/>
            <a:r>
              <a:rPr lang="en-US" sz="1800" dirty="0"/>
              <a:t>The usage of nonlocal is very similar to that of global, except that the former is used for variables in outer function scopes and the latter is used for variable in the global scope.</a:t>
            </a:r>
            <a:endParaRPr lang="en-US" sz="1600" b="1" dirty="0">
              <a:latin typeface="Calibri" charset="0"/>
              <a:ea typeface="Calibri" charset="0"/>
              <a:cs typeface="Calibri" charset="0"/>
            </a:endParaRPr>
          </a:p>
        </p:txBody>
      </p:sp>
      <p:sp>
        <p:nvSpPr>
          <p:cNvPr id="2" name="Rectangle 1"/>
          <p:cNvSpPr/>
          <p:nvPr/>
        </p:nvSpPr>
        <p:spPr>
          <a:xfrm>
            <a:off x="3483428" y="5505135"/>
            <a:ext cx="6596743" cy="707886"/>
          </a:xfrm>
          <a:prstGeom prst="rect">
            <a:avLst/>
          </a:prstGeom>
        </p:spPr>
        <p:txBody>
          <a:bodyPr wrap="square">
            <a:spAutoFit/>
          </a:bodyPr>
          <a:lstStyle/>
          <a:p>
            <a:r>
              <a:rPr lang="en-US" sz="2000" dirty="0">
                <a:hlinkClick r:id="rId5"/>
              </a:rPr>
              <a:t>https://www.smallsurething.com/a-quick-guide-to-nonlocal-in-python-3/</a:t>
            </a:r>
            <a:r>
              <a:rPr lang="en-US" sz="2000" dirty="0"/>
              <a:t> </a:t>
            </a:r>
          </a:p>
        </p:txBody>
      </p:sp>
    </p:spTree>
    <p:custDataLst>
      <p:tags r:id="rId1"/>
    </p:custDataLst>
    <p:extLst>
      <p:ext uri="{BB962C8B-B14F-4D97-AF65-F5344CB8AC3E}">
        <p14:creationId xmlns:p14="http://schemas.microsoft.com/office/powerpoint/2010/main" val="152129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523284" y="277221"/>
            <a:ext cx="8229600" cy="797644"/>
          </a:xfrm>
        </p:spPr>
        <p:txBody>
          <a:bodyPr>
            <a:normAutofit/>
          </a:bodyPr>
          <a:lstStyle/>
          <a:p>
            <a:pPr algn="l"/>
            <a:r>
              <a:rPr lang="en-US" b="1" dirty="0">
                <a:latin typeface="+mj-lt"/>
              </a:rPr>
              <a:t>Loops</a:t>
            </a:r>
          </a:p>
        </p:txBody>
      </p:sp>
      <p:sp>
        <p:nvSpPr>
          <p:cNvPr id="3" name="Content Placeholder 2"/>
          <p:cNvSpPr>
            <a:spLocks noGrp="1"/>
          </p:cNvSpPr>
          <p:nvPr>
            <p:ph idx="1"/>
          </p:nvPr>
        </p:nvSpPr>
        <p:spPr>
          <a:xfrm>
            <a:off x="690251" y="1199748"/>
            <a:ext cx="7557274" cy="4525963"/>
          </a:xfrm>
        </p:spPr>
        <p:txBody>
          <a:bodyPr/>
          <a:lstStyle/>
          <a:p>
            <a:r>
              <a:rPr lang="en-US" sz="2400" b="1" dirty="0"/>
              <a:t>Loop</a:t>
            </a:r>
            <a:r>
              <a:rPr lang="en-US" sz="2400" dirty="0"/>
              <a:t>: A block of code that is repeated until a certain condition is met.</a:t>
            </a:r>
          </a:p>
          <a:p>
            <a:r>
              <a:rPr lang="en-US" sz="2400" dirty="0"/>
              <a:t>Most modern apps would not function without loops!!!</a:t>
            </a:r>
          </a:p>
        </p:txBody>
      </p:sp>
      <p:pic>
        <p:nvPicPr>
          <p:cNvPr id="2" name="Picture 1"/>
          <p:cNvPicPr>
            <a:picLocks noChangeAspect="1"/>
          </p:cNvPicPr>
          <p:nvPr/>
        </p:nvPicPr>
        <p:blipFill>
          <a:blip r:embed="rId5"/>
          <a:stretch>
            <a:fillRect/>
          </a:stretch>
        </p:blipFill>
        <p:spPr>
          <a:xfrm>
            <a:off x="9337464" y="638782"/>
            <a:ext cx="2609476" cy="2790218"/>
          </a:xfrm>
          <a:prstGeom prst="rect">
            <a:avLst/>
          </a:prstGeom>
          <a:ln>
            <a:solidFill>
              <a:schemeClr val="tx1"/>
            </a:solidFill>
          </a:ln>
        </p:spPr>
      </p:pic>
      <p:pic>
        <p:nvPicPr>
          <p:cNvPr id="6" name="Picture 5">
            <a:extLst>
              <a:ext uri="{FF2B5EF4-FFF2-40B4-BE49-F238E27FC236}">
                <a16:creationId xmlns:a16="http://schemas.microsoft.com/office/drawing/2014/main" id="{E7D60CC1-05B2-ED46-BFE9-C2DC36DD6C6A}"/>
              </a:ext>
            </a:extLst>
          </p:cNvPr>
          <p:cNvPicPr>
            <a:picLocks noChangeAspect="1"/>
          </p:cNvPicPr>
          <p:nvPr/>
        </p:nvPicPr>
        <p:blipFill>
          <a:blip r:embed="rId6"/>
          <a:stretch>
            <a:fillRect/>
          </a:stretch>
        </p:blipFill>
        <p:spPr>
          <a:xfrm>
            <a:off x="552342" y="3159732"/>
            <a:ext cx="3916546" cy="2203057"/>
          </a:xfrm>
          <a:prstGeom prst="rect">
            <a:avLst/>
          </a:prstGeom>
        </p:spPr>
      </p:pic>
      <p:pic>
        <p:nvPicPr>
          <p:cNvPr id="7" name="Picture 6">
            <a:extLst>
              <a:ext uri="{FF2B5EF4-FFF2-40B4-BE49-F238E27FC236}">
                <a16:creationId xmlns:a16="http://schemas.microsoft.com/office/drawing/2014/main" id="{2341A470-8725-8146-B448-F2413A5C7D31}"/>
              </a:ext>
            </a:extLst>
          </p:cNvPr>
          <p:cNvPicPr>
            <a:picLocks noChangeAspect="1"/>
          </p:cNvPicPr>
          <p:nvPr/>
        </p:nvPicPr>
        <p:blipFill>
          <a:blip r:embed="rId7"/>
          <a:stretch>
            <a:fillRect/>
          </a:stretch>
        </p:blipFill>
        <p:spPr>
          <a:xfrm>
            <a:off x="4638084" y="3159732"/>
            <a:ext cx="3916544" cy="2203056"/>
          </a:xfrm>
          <a:prstGeom prst="rect">
            <a:avLst/>
          </a:prstGeom>
        </p:spPr>
      </p:pic>
      <p:sp>
        <p:nvSpPr>
          <p:cNvPr id="11" name="TextBox 10">
            <a:extLst>
              <a:ext uri="{FF2B5EF4-FFF2-40B4-BE49-F238E27FC236}">
                <a16:creationId xmlns:a16="http://schemas.microsoft.com/office/drawing/2014/main" id="{8A38C0B4-7A75-E74E-9E71-D7414127CD03}"/>
              </a:ext>
            </a:extLst>
          </p:cNvPr>
          <p:cNvSpPr txBox="1"/>
          <p:nvPr/>
        </p:nvSpPr>
        <p:spPr>
          <a:xfrm>
            <a:off x="5715000" y="5396130"/>
            <a:ext cx="6869574" cy="276999"/>
          </a:xfrm>
          <a:prstGeom prst="rect">
            <a:avLst/>
          </a:prstGeom>
          <a:noFill/>
        </p:spPr>
        <p:txBody>
          <a:bodyPr wrap="square">
            <a:spAutoFit/>
          </a:bodyPr>
          <a:lstStyle/>
          <a:p>
            <a:r>
              <a:rPr lang="en-US" sz="1200" dirty="0"/>
              <a:t>https://</a:t>
            </a:r>
            <a:r>
              <a:rPr lang="en-US" sz="1200" dirty="0" err="1"/>
              <a:t>realpython.com</a:t>
            </a:r>
            <a:r>
              <a:rPr lang="en-US" sz="1200" dirty="0"/>
              <a:t>/python-while-loop/</a:t>
            </a:r>
          </a:p>
        </p:txBody>
      </p:sp>
      <p:sp>
        <p:nvSpPr>
          <p:cNvPr id="12" name="TextBox 11">
            <a:extLst>
              <a:ext uri="{FF2B5EF4-FFF2-40B4-BE49-F238E27FC236}">
                <a16:creationId xmlns:a16="http://schemas.microsoft.com/office/drawing/2014/main" id="{4AD7299E-4C86-664D-947E-4CA08CCCB1E8}"/>
              </a:ext>
            </a:extLst>
          </p:cNvPr>
          <p:cNvSpPr txBox="1"/>
          <p:nvPr/>
        </p:nvSpPr>
        <p:spPr>
          <a:xfrm>
            <a:off x="534023" y="5381253"/>
            <a:ext cx="6869574" cy="276999"/>
          </a:xfrm>
          <a:prstGeom prst="rect">
            <a:avLst/>
          </a:prstGeom>
          <a:noFill/>
        </p:spPr>
        <p:txBody>
          <a:bodyPr wrap="square">
            <a:spAutoFit/>
          </a:bodyPr>
          <a:lstStyle/>
          <a:p>
            <a:r>
              <a:rPr lang="en-US" sz="1200" dirty="0"/>
              <a:t>https://</a:t>
            </a:r>
            <a:r>
              <a:rPr lang="en-US" sz="1200" dirty="0" err="1"/>
              <a:t>realpython.com</a:t>
            </a:r>
            <a:r>
              <a:rPr lang="en-US" sz="1200" dirty="0"/>
              <a:t>/python-for-loop/</a:t>
            </a:r>
          </a:p>
        </p:txBody>
      </p:sp>
      <p:cxnSp>
        <p:nvCxnSpPr>
          <p:cNvPr id="9" name="Straight Connector 8">
            <a:extLst>
              <a:ext uri="{FF2B5EF4-FFF2-40B4-BE49-F238E27FC236}">
                <a16:creationId xmlns:a16="http://schemas.microsoft.com/office/drawing/2014/main" id="{60C60889-A266-2A82-3AA0-90AE672AAE2E}"/>
              </a:ext>
            </a:extLst>
          </p:cNvPr>
          <p:cNvCxnSpPr>
            <a:cxnSpLocks/>
          </p:cNvCxnSpPr>
          <p:nvPr/>
        </p:nvCxnSpPr>
        <p:spPr>
          <a:xfrm>
            <a:off x="10507604" y="1837121"/>
            <a:ext cx="0" cy="393539"/>
          </a:xfrm>
          <a:prstGeom prst="line">
            <a:avLst/>
          </a:prstGeom>
          <a:ln w="76200">
            <a:solidFill>
              <a:schemeClr val="accent3">
                <a:alpha val="71656"/>
              </a:schemeClr>
            </a:solidFill>
          </a:ln>
        </p:spPr>
        <p:style>
          <a:lnRef idx="2">
            <a:schemeClr val="accent3"/>
          </a:lnRef>
          <a:fillRef idx="0">
            <a:schemeClr val="accent3"/>
          </a:fillRef>
          <a:effectRef idx="1">
            <a:schemeClr val="accent3"/>
          </a:effectRef>
          <a:fontRef idx="minor">
            <a:schemeClr val="tx1"/>
          </a:fontRef>
        </p:style>
      </p:cxnSp>
      <p:cxnSp>
        <p:nvCxnSpPr>
          <p:cNvPr id="14" name="Straight Connector 13">
            <a:extLst>
              <a:ext uri="{FF2B5EF4-FFF2-40B4-BE49-F238E27FC236}">
                <a16:creationId xmlns:a16="http://schemas.microsoft.com/office/drawing/2014/main" id="{8B4DEF89-266E-6918-7A12-900645B9AD07}"/>
              </a:ext>
            </a:extLst>
          </p:cNvPr>
          <p:cNvCxnSpPr>
            <a:cxnSpLocks/>
          </p:cNvCxnSpPr>
          <p:nvPr/>
        </p:nvCxnSpPr>
        <p:spPr>
          <a:xfrm>
            <a:off x="10491370" y="2471434"/>
            <a:ext cx="0" cy="393539"/>
          </a:xfrm>
          <a:prstGeom prst="line">
            <a:avLst/>
          </a:prstGeom>
          <a:ln w="76200">
            <a:solidFill>
              <a:schemeClr val="accent3">
                <a:alpha val="71656"/>
              </a:schemeClr>
            </a:solidFill>
          </a:ln>
        </p:spPr>
        <p:style>
          <a:lnRef idx="2">
            <a:schemeClr val="accent3"/>
          </a:lnRef>
          <a:fillRef idx="0">
            <a:schemeClr val="accent3"/>
          </a:fillRef>
          <a:effectRef idx="1">
            <a:schemeClr val="accent3"/>
          </a:effectRef>
          <a:fontRef idx="minor">
            <a:schemeClr val="tx1"/>
          </a:fontRef>
        </p:style>
      </p:cxnSp>
      <p:cxnSp>
        <p:nvCxnSpPr>
          <p:cNvPr id="15" name="Straight Connector 14">
            <a:extLst>
              <a:ext uri="{FF2B5EF4-FFF2-40B4-BE49-F238E27FC236}">
                <a16:creationId xmlns:a16="http://schemas.microsoft.com/office/drawing/2014/main" id="{424D845D-A893-1B4F-F9D2-658954951906}"/>
              </a:ext>
            </a:extLst>
          </p:cNvPr>
          <p:cNvCxnSpPr>
            <a:cxnSpLocks/>
          </p:cNvCxnSpPr>
          <p:nvPr/>
        </p:nvCxnSpPr>
        <p:spPr>
          <a:xfrm>
            <a:off x="9337464" y="2864973"/>
            <a:ext cx="1170140" cy="0"/>
          </a:xfrm>
          <a:prstGeom prst="line">
            <a:avLst/>
          </a:prstGeom>
          <a:ln w="76200">
            <a:solidFill>
              <a:schemeClr val="accent3">
                <a:alpha val="71656"/>
              </a:schemeClr>
            </a:solidFill>
          </a:ln>
        </p:spPr>
        <p:style>
          <a:lnRef idx="2">
            <a:schemeClr val="accent3"/>
          </a:lnRef>
          <a:fillRef idx="0">
            <a:schemeClr val="accent3"/>
          </a:fillRef>
          <a:effectRef idx="1">
            <a:schemeClr val="accent3"/>
          </a:effectRef>
          <a:fontRef idx="minor">
            <a:schemeClr val="tx1"/>
          </a:fontRef>
        </p:style>
      </p:cxnSp>
      <p:cxnSp>
        <p:nvCxnSpPr>
          <p:cNvPr id="18" name="Straight Connector 17">
            <a:extLst>
              <a:ext uri="{FF2B5EF4-FFF2-40B4-BE49-F238E27FC236}">
                <a16:creationId xmlns:a16="http://schemas.microsoft.com/office/drawing/2014/main" id="{A5A9BD1D-F949-E7CB-1E34-4F8D55958168}"/>
              </a:ext>
            </a:extLst>
          </p:cNvPr>
          <p:cNvCxnSpPr>
            <a:cxnSpLocks/>
          </p:cNvCxnSpPr>
          <p:nvPr/>
        </p:nvCxnSpPr>
        <p:spPr>
          <a:xfrm flipV="1">
            <a:off x="9345577" y="1212105"/>
            <a:ext cx="0" cy="1665225"/>
          </a:xfrm>
          <a:prstGeom prst="line">
            <a:avLst/>
          </a:prstGeom>
          <a:ln w="76200">
            <a:solidFill>
              <a:schemeClr val="accent3">
                <a:alpha val="71656"/>
              </a:schemeClr>
            </a:solidFill>
          </a:ln>
        </p:spPr>
        <p:style>
          <a:lnRef idx="2">
            <a:schemeClr val="accent3"/>
          </a:lnRef>
          <a:fillRef idx="0">
            <a:schemeClr val="accent3"/>
          </a:fillRef>
          <a:effectRef idx="1">
            <a:schemeClr val="accent3"/>
          </a:effectRef>
          <a:fontRef idx="minor">
            <a:schemeClr val="tx1"/>
          </a:fontRef>
        </p:style>
      </p:cxnSp>
      <p:cxnSp>
        <p:nvCxnSpPr>
          <p:cNvPr id="21" name="Straight Connector 20">
            <a:extLst>
              <a:ext uri="{FF2B5EF4-FFF2-40B4-BE49-F238E27FC236}">
                <a16:creationId xmlns:a16="http://schemas.microsoft.com/office/drawing/2014/main" id="{13A6CBC8-D899-DEAC-11FE-722125A6050F}"/>
              </a:ext>
            </a:extLst>
          </p:cNvPr>
          <p:cNvCxnSpPr>
            <a:cxnSpLocks/>
          </p:cNvCxnSpPr>
          <p:nvPr/>
        </p:nvCxnSpPr>
        <p:spPr>
          <a:xfrm flipH="1">
            <a:off x="9337464" y="1225604"/>
            <a:ext cx="585070" cy="0"/>
          </a:xfrm>
          <a:prstGeom prst="line">
            <a:avLst/>
          </a:prstGeom>
          <a:ln w="76200">
            <a:solidFill>
              <a:schemeClr val="accent3">
                <a:alpha val="71656"/>
              </a:schemeClr>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3E60C2E8-368B-4414-4EDB-E649971C9646}"/>
              </a:ext>
            </a:extLst>
          </p:cNvPr>
          <p:cNvCxnSpPr>
            <a:cxnSpLocks/>
          </p:cNvCxnSpPr>
          <p:nvPr/>
        </p:nvCxnSpPr>
        <p:spPr>
          <a:xfrm flipH="1">
            <a:off x="11059172" y="1291505"/>
            <a:ext cx="887768" cy="0"/>
          </a:xfrm>
          <a:prstGeom prst="line">
            <a:avLst/>
          </a:prstGeom>
          <a:ln w="76200">
            <a:solidFill>
              <a:srgbClr val="C00000">
                <a:alpha val="39526"/>
              </a:srgbClr>
            </a:solidFill>
          </a:ln>
        </p:spPr>
        <p:style>
          <a:lnRef idx="2">
            <a:schemeClr val="accent3"/>
          </a:lnRef>
          <a:fillRef idx="0">
            <a:schemeClr val="accent3"/>
          </a:fillRef>
          <a:effectRef idx="1">
            <a:schemeClr val="accent3"/>
          </a:effectRef>
          <a:fontRef idx="minor">
            <a:schemeClr val="tx1"/>
          </a:fontRef>
        </p:style>
      </p:cxnSp>
      <p:cxnSp>
        <p:nvCxnSpPr>
          <p:cNvPr id="26" name="Straight Connector 25">
            <a:extLst>
              <a:ext uri="{FF2B5EF4-FFF2-40B4-BE49-F238E27FC236}">
                <a16:creationId xmlns:a16="http://schemas.microsoft.com/office/drawing/2014/main" id="{0D842853-A1FD-4529-7A17-F6BC4EC5C49D}"/>
              </a:ext>
            </a:extLst>
          </p:cNvPr>
          <p:cNvCxnSpPr>
            <a:cxnSpLocks/>
          </p:cNvCxnSpPr>
          <p:nvPr/>
        </p:nvCxnSpPr>
        <p:spPr>
          <a:xfrm>
            <a:off x="11946940" y="1291505"/>
            <a:ext cx="0" cy="1715827"/>
          </a:xfrm>
          <a:prstGeom prst="line">
            <a:avLst/>
          </a:prstGeom>
          <a:ln w="76200">
            <a:solidFill>
              <a:srgbClr val="C00000">
                <a:alpha val="39526"/>
              </a:srgbClr>
            </a:solidFill>
          </a:ln>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61EC860F-CD04-DB43-A388-C0A131A3E3A8}"/>
              </a:ext>
            </a:extLst>
          </p:cNvPr>
          <p:cNvCxnSpPr>
            <a:cxnSpLocks/>
          </p:cNvCxnSpPr>
          <p:nvPr/>
        </p:nvCxnSpPr>
        <p:spPr>
          <a:xfrm flipH="1">
            <a:off x="10491370" y="3017853"/>
            <a:ext cx="1455570" cy="0"/>
          </a:xfrm>
          <a:prstGeom prst="line">
            <a:avLst/>
          </a:prstGeom>
          <a:ln w="76200">
            <a:solidFill>
              <a:srgbClr val="C00000">
                <a:alpha val="39526"/>
              </a:srgbClr>
            </a:solidFill>
          </a:ln>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69FF7D0-B485-760B-25BE-546257B0F4DF}"/>
              </a:ext>
            </a:extLst>
          </p:cNvPr>
          <p:cNvCxnSpPr>
            <a:cxnSpLocks/>
          </p:cNvCxnSpPr>
          <p:nvPr/>
        </p:nvCxnSpPr>
        <p:spPr>
          <a:xfrm>
            <a:off x="10491370" y="2990939"/>
            <a:ext cx="0" cy="393539"/>
          </a:xfrm>
          <a:prstGeom prst="line">
            <a:avLst/>
          </a:prstGeom>
          <a:ln w="76200">
            <a:solidFill>
              <a:srgbClr val="C00000">
                <a:alpha val="39000"/>
              </a:srgbClr>
            </a:solidFill>
          </a:ln>
        </p:spPr>
        <p:style>
          <a:lnRef idx="2">
            <a:schemeClr val="accent3"/>
          </a:lnRef>
          <a:fillRef idx="0">
            <a:schemeClr val="accent3"/>
          </a:fillRef>
          <a:effectRef idx="1">
            <a:schemeClr val="accent3"/>
          </a:effectRef>
          <a:fontRef idx="minor">
            <a:schemeClr val="tx1"/>
          </a:fontRef>
        </p:style>
      </p:cxnSp>
    </p:spTree>
    <p:custDataLst>
      <p:tags r:id="rId1"/>
    </p:custDataLst>
    <p:extLst>
      <p:ext uri="{BB962C8B-B14F-4D97-AF65-F5344CB8AC3E}">
        <p14:creationId xmlns:p14="http://schemas.microsoft.com/office/powerpoint/2010/main" val="2194098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568306" y="117948"/>
            <a:ext cx="8229600" cy="797644"/>
          </a:xfrm>
        </p:spPr>
        <p:txBody>
          <a:bodyPr>
            <a:normAutofit/>
          </a:bodyPr>
          <a:lstStyle/>
          <a:p>
            <a:pPr algn="l"/>
            <a:r>
              <a:rPr lang="en-US" b="1" dirty="0">
                <a:latin typeface="+mj-lt"/>
              </a:rPr>
              <a:t>While Loop</a:t>
            </a:r>
          </a:p>
        </p:txBody>
      </p:sp>
      <p:sp>
        <p:nvSpPr>
          <p:cNvPr id="3" name="Content Placeholder 2"/>
          <p:cNvSpPr>
            <a:spLocks noGrp="1"/>
          </p:cNvSpPr>
          <p:nvPr>
            <p:ph idx="1"/>
          </p:nvPr>
        </p:nvSpPr>
        <p:spPr>
          <a:xfrm>
            <a:off x="580663" y="1002090"/>
            <a:ext cx="6387296" cy="4014753"/>
          </a:xfrm>
        </p:spPr>
        <p:txBody>
          <a:bodyPr/>
          <a:lstStyle/>
          <a:p>
            <a:r>
              <a:rPr lang="en-US" sz="2400" dirty="0"/>
              <a:t>The syntax for a while loop is similar to the if statement</a:t>
            </a:r>
          </a:p>
          <a:p>
            <a:r>
              <a:rPr lang="en-US" sz="2400" dirty="0"/>
              <a:t>The body of the loop is the code that is indented within the </a:t>
            </a:r>
            <a:r>
              <a:rPr lang="en-US" sz="2400" i="1" dirty="0"/>
              <a:t>while</a:t>
            </a:r>
            <a:r>
              <a:rPr lang="en-US" sz="2400" dirty="0"/>
              <a:t> statement</a:t>
            </a:r>
          </a:p>
          <a:p>
            <a:r>
              <a:rPr lang="en-US" sz="2400" dirty="0"/>
              <a:t>As long as the Boolean expression is True, the statements in the body of the loop are repeated</a:t>
            </a:r>
          </a:p>
          <a:p>
            <a:r>
              <a:rPr lang="en-US" sz="2400" dirty="0"/>
              <a:t>When the Boolean expression is False, the body of the loop is skipped and execution continues with first line after while statement</a:t>
            </a:r>
          </a:p>
        </p:txBody>
      </p:sp>
      <p:sp>
        <p:nvSpPr>
          <p:cNvPr id="5" name="TextBox 4"/>
          <p:cNvSpPr txBox="1"/>
          <p:nvPr/>
        </p:nvSpPr>
        <p:spPr>
          <a:xfrm>
            <a:off x="7257327" y="874454"/>
            <a:ext cx="4705414" cy="255454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sz="2000" dirty="0">
                <a:latin typeface="Consolas" charset="0"/>
                <a:ea typeface="Consolas" charset="0"/>
                <a:cs typeface="Consolas" charset="0"/>
              </a:rPr>
              <a:t># runs as long as the expression </a:t>
            </a:r>
          </a:p>
          <a:p>
            <a:r>
              <a:rPr lang="en-US" sz="2000" dirty="0">
                <a:latin typeface="Consolas" charset="0"/>
                <a:ea typeface="Consolas" charset="0"/>
                <a:cs typeface="Consolas" charset="0"/>
              </a:rPr>
              <a:t># evaluates to True</a:t>
            </a:r>
            <a:br>
              <a:rPr lang="en-US" sz="2000" dirty="0">
                <a:latin typeface="Consolas" charset="0"/>
                <a:ea typeface="Consolas" charset="0"/>
                <a:cs typeface="Consolas" charset="0"/>
              </a:rPr>
            </a:br>
            <a:br>
              <a:rPr lang="en-US" sz="2000" dirty="0">
                <a:latin typeface="Consolas" charset="0"/>
                <a:ea typeface="Consolas" charset="0"/>
                <a:cs typeface="Consolas" charset="0"/>
              </a:rPr>
            </a:br>
            <a:endParaRPr lang="en-US" sz="2000" dirty="0">
              <a:latin typeface="Consolas" charset="0"/>
              <a:ea typeface="Consolas" charset="0"/>
              <a:cs typeface="Consolas" charset="0"/>
            </a:endParaRPr>
          </a:p>
          <a:p>
            <a:r>
              <a:rPr lang="en-US" sz="2000" dirty="0">
                <a:latin typeface="Consolas" charset="0"/>
                <a:ea typeface="Consolas" charset="0"/>
                <a:cs typeface="Consolas" charset="0"/>
              </a:rPr>
              <a:t>while &lt;Boolean expression&gt;:</a:t>
            </a:r>
          </a:p>
          <a:p>
            <a:r>
              <a:rPr lang="en-US" sz="2000" dirty="0">
                <a:latin typeface="Consolas" charset="0"/>
                <a:ea typeface="Consolas" charset="0"/>
                <a:cs typeface="Consolas" charset="0"/>
              </a:rPr>
              <a:t>    &lt;indented block of code&gt;</a:t>
            </a:r>
            <a:br>
              <a:rPr lang="en-US" sz="2000" dirty="0">
                <a:latin typeface="Consolas" charset="0"/>
                <a:ea typeface="Consolas" charset="0"/>
                <a:cs typeface="Consolas" charset="0"/>
              </a:rPr>
            </a:br>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p:txBody>
      </p:sp>
      <p:sp>
        <p:nvSpPr>
          <p:cNvPr id="6" name="TextBox 5">
            <a:extLst>
              <a:ext uri="{FF2B5EF4-FFF2-40B4-BE49-F238E27FC236}">
                <a16:creationId xmlns:a16="http://schemas.microsoft.com/office/drawing/2014/main" id="{E9878A7B-D1A4-9CAF-FB9B-AE465C82BF81}"/>
              </a:ext>
            </a:extLst>
          </p:cNvPr>
          <p:cNvSpPr txBox="1"/>
          <p:nvPr/>
        </p:nvSpPr>
        <p:spPr>
          <a:xfrm>
            <a:off x="7257327" y="4044554"/>
            <a:ext cx="4322475" cy="193899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a:spAutoFit/>
          </a:bodyPr>
          <a:lstStyle/>
          <a:p>
            <a:pPr marL="60325" lvl="1"/>
            <a:r>
              <a:rPr lang="en-US" sz="2400" dirty="0"/>
              <a:t>NOTE: If the condition never equals False, the loop will run infinitely! </a:t>
            </a:r>
            <a:br>
              <a:rPr lang="en-US" sz="2400" dirty="0"/>
            </a:br>
            <a:br>
              <a:rPr lang="en-US" sz="2400" dirty="0"/>
            </a:br>
            <a:r>
              <a:rPr lang="en-US" sz="2400" dirty="0"/>
              <a:t>This is called an "infinite loop"</a:t>
            </a:r>
          </a:p>
        </p:txBody>
      </p:sp>
    </p:spTree>
    <p:custDataLst>
      <p:tags r:id="rId1"/>
    </p:custDataLst>
    <p:extLst>
      <p:ext uri="{BB962C8B-B14F-4D97-AF65-F5344CB8AC3E}">
        <p14:creationId xmlns:p14="http://schemas.microsoft.com/office/powerpoint/2010/main" val="1555030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68191" y="157431"/>
            <a:ext cx="9551043" cy="797644"/>
          </a:xfrm>
        </p:spPr>
        <p:txBody>
          <a:bodyPr>
            <a:normAutofit/>
          </a:bodyPr>
          <a:lstStyle/>
          <a:p>
            <a:pPr algn="l"/>
            <a:r>
              <a:rPr lang="en-US" sz="3600" b="1" dirty="0">
                <a:latin typeface="+mj-lt"/>
              </a:rPr>
              <a:t>Loops and User-Defined Function</a:t>
            </a:r>
          </a:p>
        </p:txBody>
      </p:sp>
      <p:pic>
        <p:nvPicPr>
          <p:cNvPr id="11" name="Picture 10" descr="A screen shot of a computer program&#10;&#10;Description automatically generated">
            <a:extLst>
              <a:ext uri="{FF2B5EF4-FFF2-40B4-BE49-F238E27FC236}">
                <a16:creationId xmlns:a16="http://schemas.microsoft.com/office/drawing/2014/main" id="{D94CA612-E3DC-2018-F951-EE8415C1E41E}"/>
              </a:ext>
            </a:extLst>
          </p:cNvPr>
          <p:cNvPicPr>
            <a:picLocks noChangeAspect="1"/>
          </p:cNvPicPr>
          <p:nvPr/>
        </p:nvPicPr>
        <p:blipFill>
          <a:blip r:embed="rId5"/>
          <a:stretch>
            <a:fillRect/>
          </a:stretch>
        </p:blipFill>
        <p:spPr>
          <a:xfrm>
            <a:off x="827903" y="955075"/>
            <a:ext cx="4996432" cy="556798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5979F671-CCEE-3123-3109-C3A72C865AD4}"/>
              </a:ext>
            </a:extLst>
          </p:cNvPr>
          <p:cNvPicPr>
            <a:picLocks noChangeAspect="1"/>
          </p:cNvPicPr>
          <p:nvPr/>
        </p:nvPicPr>
        <p:blipFill>
          <a:blip r:embed="rId6"/>
          <a:stretch>
            <a:fillRect/>
          </a:stretch>
        </p:blipFill>
        <p:spPr>
          <a:xfrm>
            <a:off x="6874474" y="1351752"/>
            <a:ext cx="3604992" cy="3429000"/>
          </a:xfrm>
          <a:prstGeom prst="rect">
            <a:avLst/>
          </a:prstGeom>
        </p:spPr>
      </p:pic>
      <p:sp>
        <p:nvSpPr>
          <p:cNvPr id="16" name="Left Arrow 15">
            <a:extLst>
              <a:ext uri="{FF2B5EF4-FFF2-40B4-BE49-F238E27FC236}">
                <a16:creationId xmlns:a16="http://schemas.microsoft.com/office/drawing/2014/main" id="{4A12B4A6-9E6A-FD61-DD92-AFF4E6E4C9A3}"/>
              </a:ext>
            </a:extLst>
          </p:cNvPr>
          <p:cNvSpPr/>
          <p:nvPr/>
        </p:nvSpPr>
        <p:spPr>
          <a:xfrm>
            <a:off x="4399005" y="5773812"/>
            <a:ext cx="5796255" cy="926757"/>
          </a:xfrm>
          <a:prstGeom prst="leftArrow">
            <a:avLst/>
          </a:prstGeom>
          <a:solidFill>
            <a:srgbClr val="10594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Running this </a:t>
            </a:r>
            <a:r>
              <a:rPr lang="en-US" dirty="0" err="1"/>
              <a:t>subOne</a:t>
            </a:r>
            <a:r>
              <a:rPr lang="en-US" dirty="0"/>
              <a:t>(num) function inside while loop</a:t>
            </a:r>
          </a:p>
        </p:txBody>
      </p:sp>
    </p:spTree>
    <p:custDataLst>
      <p:tags r:id="rId1"/>
    </p:custDataLst>
    <p:extLst>
      <p:ext uri="{BB962C8B-B14F-4D97-AF65-F5344CB8AC3E}">
        <p14:creationId xmlns:p14="http://schemas.microsoft.com/office/powerpoint/2010/main" val="1522033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46267" y="164988"/>
            <a:ext cx="8229600" cy="797644"/>
          </a:xfrm>
        </p:spPr>
        <p:txBody>
          <a:bodyPr>
            <a:normAutofit/>
          </a:bodyPr>
          <a:lstStyle/>
          <a:p>
            <a:pPr algn="l"/>
            <a:r>
              <a:rPr lang="en-US" sz="4000" b="1" dirty="0">
                <a:latin typeface="+mj-lt"/>
              </a:rPr>
              <a:t>for Loop</a:t>
            </a:r>
          </a:p>
        </p:txBody>
      </p:sp>
      <p:sp>
        <p:nvSpPr>
          <p:cNvPr id="2" name="Content Placeholder 1"/>
          <p:cNvSpPr>
            <a:spLocks noGrp="1"/>
          </p:cNvSpPr>
          <p:nvPr>
            <p:ph idx="1"/>
          </p:nvPr>
        </p:nvSpPr>
        <p:spPr>
          <a:xfrm>
            <a:off x="404856" y="1166018"/>
            <a:ext cx="6277844" cy="4525963"/>
          </a:xfrm>
        </p:spPr>
        <p:txBody>
          <a:bodyPr/>
          <a:lstStyle/>
          <a:p>
            <a:r>
              <a:rPr lang="en-US" sz="2800" i="1" dirty="0"/>
              <a:t>for</a:t>
            </a:r>
            <a:r>
              <a:rPr lang="en-US" sz="2800" dirty="0"/>
              <a:t> loop: The code executes a set number of times</a:t>
            </a:r>
          </a:p>
          <a:p>
            <a:r>
              <a:rPr lang="en-US" sz="2800" dirty="0"/>
              <a:t>The </a:t>
            </a:r>
            <a:r>
              <a:rPr lang="en-US" sz="2800" i="1" dirty="0"/>
              <a:t>for </a:t>
            </a:r>
            <a:r>
              <a:rPr lang="en-US" sz="2800" dirty="0"/>
              <a:t>loop works through a sequence of some type</a:t>
            </a:r>
          </a:p>
          <a:p>
            <a:r>
              <a:rPr lang="en-US" sz="2800" dirty="0"/>
              <a:t>The &lt;variable&gt; in the </a:t>
            </a:r>
            <a:r>
              <a:rPr lang="en-US" sz="2800" i="1" dirty="0"/>
              <a:t>for </a:t>
            </a:r>
            <a:r>
              <a:rPr lang="en-US" sz="2800" dirty="0"/>
              <a:t>loop is assigned a single element in the sequence each iteration </a:t>
            </a:r>
          </a:p>
        </p:txBody>
      </p:sp>
      <p:sp>
        <p:nvSpPr>
          <p:cNvPr id="4" name="Rectangle 3"/>
          <p:cNvSpPr/>
          <p:nvPr/>
        </p:nvSpPr>
        <p:spPr>
          <a:xfrm>
            <a:off x="6671135" y="2923053"/>
            <a:ext cx="5116009"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latin typeface="Consolas" charset="0"/>
                <a:ea typeface="Consolas" charset="0"/>
                <a:cs typeface="Consolas" charset="0"/>
              </a:rPr>
              <a:t>for &lt;variable&gt; in &lt;sequence&gt;: 	&lt;statements&gt; </a:t>
            </a:r>
          </a:p>
          <a:p>
            <a:r>
              <a:rPr lang="en-US" sz="2400" dirty="0">
                <a:latin typeface="Consolas" charset="0"/>
                <a:ea typeface="Consolas" charset="0"/>
                <a:cs typeface="Consolas" charset="0"/>
              </a:rPr>
              <a:t>else: </a:t>
            </a:r>
          </a:p>
          <a:p>
            <a:r>
              <a:rPr lang="en-US" sz="2400" dirty="0">
                <a:latin typeface="Consolas" charset="0"/>
                <a:ea typeface="Consolas" charset="0"/>
                <a:cs typeface="Consolas" charset="0"/>
              </a:rPr>
              <a:t>	&lt;statements&gt;</a:t>
            </a:r>
          </a:p>
        </p:txBody>
      </p:sp>
    </p:spTree>
    <p:custDataLst>
      <p:tags r:id="rId1"/>
    </p:custDataLst>
    <p:extLst>
      <p:ext uri="{BB962C8B-B14F-4D97-AF65-F5344CB8AC3E}">
        <p14:creationId xmlns:p14="http://schemas.microsoft.com/office/powerpoint/2010/main" val="1135567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44154" y="91965"/>
            <a:ext cx="8339867" cy="817806"/>
          </a:xfrm>
        </p:spPr>
        <p:txBody>
          <a:bodyPr/>
          <a:lstStyle/>
          <a:p>
            <a:r>
              <a:rPr lang="en-US" b="1" dirty="0">
                <a:solidFill>
                  <a:schemeClr val="tx1"/>
                </a:solidFill>
              </a:rPr>
              <a:t>Who is Dr. B?</a:t>
            </a:r>
            <a:endParaRPr lang="en-US" sz="4000" b="1" dirty="0">
              <a:solidFill>
                <a:schemeClr val="tx1"/>
              </a:solidFill>
            </a:endParaRPr>
          </a:p>
        </p:txBody>
      </p:sp>
      <p:sp>
        <p:nvSpPr>
          <p:cNvPr id="8" name="TextBox 7">
            <a:extLst>
              <a:ext uri="{FF2B5EF4-FFF2-40B4-BE49-F238E27FC236}">
                <a16:creationId xmlns:a16="http://schemas.microsoft.com/office/drawing/2014/main" id="{696B96EF-2DC4-A74C-AA7A-9DEEE4D4DC0F}"/>
              </a:ext>
            </a:extLst>
          </p:cNvPr>
          <p:cNvSpPr txBox="1"/>
          <p:nvPr/>
        </p:nvSpPr>
        <p:spPr>
          <a:xfrm>
            <a:off x="14493240" y="-2023110"/>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6CB37C7E-1E24-42CB-E4F6-FE2FB9C92963}"/>
              </a:ext>
            </a:extLst>
          </p:cNvPr>
          <p:cNvSpPr txBox="1"/>
          <p:nvPr/>
        </p:nvSpPr>
        <p:spPr>
          <a:xfrm>
            <a:off x="533049" y="1016434"/>
            <a:ext cx="7518138" cy="5355312"/>
          </a:xfrm>
          <a:prstGeom prst="rect">
            <a:avLst/>
          </a:prstGeom>
          <a:noFill/>
        </p:spPr>
        <p:txBody>
          <a:bodyPr wrap="square" rtlCol="0">
            <a:spAutoFit/>
          </a:bodyPr>
          <a:lstStyle/>
          <a:p>
            <a:pPr marL="285750" indent="-285750">
              <a:buFont typeface="Arial" panose="020B0604020202020204" pitchFamily="34" charset="0"/>
              <a:buChar char="•"/>
            </a:pPr>
            <a:r>
              <a:rPr lang="en-US" dirty="0"/>
              <a:t>Dr. Timothy D Bowman is from Bedford, IN, USA. </a:t>
            </a:r>
          </a:p>
          <a:p>
            <a:pPr marL="285750" indent="-285750">
              <a:buFont typeface="Arial" panose="020B0604020202020204" pitchFamily="34" charset="0"/>
              <a:buChar char="•"/>
            </a:pPr>
            <a:r>
              <a:rPr lang="en-US" dirty="0"/>
              <a:t>I study </a:t>
            </a:r>
            <a:r>
              <a:rPr lang="en-US" dirty="0" err="1"/>
              <a:t>altmetrics</a:t>
            </a:r>
            <a:r>
              <a:rPr lang="en-US" dirty="0"/>
              <a:t> / social media / AI / LLMs</a:t>
            </a:r>
          </a:p>
          <a:p>
            <a:pPr marL="285750" indent="-285750">
              <a:buFont typeface="Arial" panose="020B0604020202020204" pitchFamily="34" charset="0"/>
              <a:buChar char="•"/>
            </a:pPr>
            <a:r>
              <a:rPr lang="en-US" dirty="0"/>
              <a:t>I was an IT professional for over 15 years.</a:t>
            </a:r>
          </a:p>
          <a:p>
            <a:pPr marL="285750" indent="-285750">
              <a:buFont typeface="Arial" panose="020B0604020202020204" pitchFamily="34" charset="0"/>
              <a:buChar char="•"/>
            </a:pPr>
            <a:r>
              <a:rPr lang="en-US" dirty="0"/>
              <a:t>I am 51 years old and I am a Gemini.</a:t>
            </a:r>
          </a:p>
          <a:p>
            <a:pPr marL="285750" indent="-285750">
              <a:buFont typeface="Arial" panose="020B0604020202020204" pitchFamily="34" charset="0"/>
              <a:buChar char="•"/>
            </a:pPr>
            <a:r>
              <a:rPr lang="en-US" dirty="0"/>
              <a:t>I have a wife Sarah, 2 cats Bunsen and Beaker, and our sweet dog Denali.</a:t>
            </a:r>
          </a:p>
          <a:p>
            <a:pPr marL="285750" indent="-285750">
              <a:buFont typeface="Arial" panose="020B0604020202020204" pitchFamily="34" charset="0"/>
              <a:buChar char="•"/>
            </a:pPr>
            <a:r>
              <a:rPr lang="en-US" dirty="0"/>
              <a:t>I have no children.</a:t>
            </a:r>
          </a:p>
          <a:p>
            <a:pPr marL="285750" indent="-285750">
              <a:buFont typeface="Arial" panose="020B0604020202020204" pitchFamily="34" charset="0"/>
              <a:buChar char="•"/>
            </a:pPr>
            <a:r>
              <a:rPr lang="en-US" dirty="0"/>
              <a:t>I am a self-proclaimed geek and I used to be a skate punk/punk.</a:t>
            </a:r>
          </a:p>
          <a:p>
            <a:pPr marL="285750" indent="-285750">
              <a:buFont typeface="Arial" panose="020B0604020202020204" pitchFamily="34" charset="0"/>
              <a:buChar char="•"/>
            </a:pPr>
            <a:r>
              <a:rPr lang="en-US" dirty="0"/>
              <a:t>Sarah and I have lived in Canada (Montreal) and in Finland (Turku), though I still can only speak English fluently.</a:t>
            </a:r>
          </a:p>
          <a:p>
            <a:pPr marL="285750" indent="-285750">
              <a:buFont typeface="Arial" panose="020B0604020202020204" pitchFamily="34" charset="0"/>
              <a:buChar char="•"/>
            </a:pPr>
            <a:r>
              <a:rPr lang="en-US" dirty="0"/>
              <a:t>I have visited 44 of the 50 United States.</a:t>
            </a:r>
          </a:p>
          <a:p>
            <a:pPr marL="285750" indent="-285750">
              <a:buFont typeface="Arial" panose="020B0604020202020204" pitchFamily="34" charset="0"/>
              <a:buChar char="•"/>
            </a:pPr>
            <a:r>
              <a:rPr lang="en-US" dirty="0"/>
              <a:t>Sarah and I have visited 20 out of 195 countries  (we haven't been to Africa, Antarctica, or Australia, or South America yet)</a:t>
            </a:r>
          </a:p>
          <a:p>
            <a:pPr marL="285750" indent="-285750">
              <a:buFont typeface="Arial" panose="020B0604020202020204" pitchFamily="34" charset="0"/>
              <a:buChar char="•"/>
            </a:pPr>
            <a:r>
              <a:rPr lang="en-US" dirty="0"/>
              <a:t>I have been in academia as a faculty member for 9 years</a:t>
            </a:r>
          </a:p>
          <a:p>
            <a:pPr marL="285750" indent="-285750">
              <a:buFont typeface="Arial" panose="020B0604020202020204" pitchFamily="34" charset="0"/>
              <a:buChar char="•"/>
            </a:pPr>
            <a:r>
              <a:rPr lang="en-US" dirty="0"/>
              <a:t>I earned my undergraduate BS degree in Psychology (</a:t>
            </a:r>
            <a:r>
              <a:rPr lang="en-US" dirty="0" err="1"/>
              <a:t>NeuroPsychology</a:t>
            </a:r>
            <a:r>
              <a:rPr lang="en-US" dirty="0"/>
              <a:t>) from Indiana State University. </a:t>
            </a:r>
          </a:p>
          <a:p>
            <a:pPr marL="285750" indent="-285750">
              <a:buFont typeface="Arial" panose="020B0604020202020204" pitchFamily="34" charset="0"/>
              <a:buChar char="•"/>
            </a:pPr>
            <a:r>
              <a:rPr lang="en-US" dirty="0"/>
              <a:t>I earned my Master's Degree in Information Science and a Ph.D. in Information Science from Indiana University Bloomington</a:t>
            </a:r>
          </a:p>
          <a:p>
            <a:pPr marL="285750" indent="-285750">
              <a:buFont typeface="Arial" panose="020B0604020202020204" pitchFamily="34" charset="0"/>
              <a:buChar char="•"/>
            </a:pPr>
            <a:r>
              <a:rPr lang="en-US" dirty="0"/>
              <a:t>My hobbies include woodworking, 3D printing, </a:t>
            </a:r>
            <a:r>
              <a:rPr lang="en-US" dirty="0" err="1"/>
              <a:t>DIY'ing</a:t>
            </a:r>
            <a:r>
              <a:rPr lang="en-US" dirty="0"/>
              <a:t>, and contemplating</a:t>
            </a:r>
          </a:p>
          <a:p>
            <a:pPr marL="285750" indent="-285750">
              <a:buFont typeface="Arial" panose="020B0604020202020204" pitchFamily="34" charset="0"/>
              <a:buChar char="•"/>
            </a:pPr>
            <a:r>
              <a:rPr lang="en-US" dirty="0"/>
              <a:t>I am also an avid audiobook listener</a:t>
            </a:r>
          </a:p>
        </p:txBody>
      </p:sp>
      <p:pic>
        <p:nvPicPr>
          <p:cNvPr id="10" name="Picture 9" descr="A person and person taking a selfie&#10;&#10;Description automatically generated">
            <a:extLst>
              <a:ext uri="{FF2B5EF4-FFF2-40B4-BE49-F238E27FC236}">
                <a16:creationId xmlns:a16="http://schemas.microsoft.com/office/drawing/2014/main" id="{C15F65D4-83FB-2D0A-7B59-17AD534595AF}"/>
              </a:ext>
            </a:extLst>
          </p:cNvPr>
          <p:cNvPicPr>
            <a:picLocks noChangeAspect="1"/>
          </p:cNvPicPr>
          <p:nvPr/>
        </p:nvPicPr>
        <p:blipFill>
          <a:blip r:embed="rId5"/>
          <a:stretch>
            <a:fillRect/>
          </a:stretch>
        </p:blipFill>
        <p:spPr>
          <a:xfrm>
            <a:off x="8414474" y="419163"/>
            <a:ext cx="2293957" cy="2453425"/>
          </a:xfrm>
          <a:prstGeom prst="rect">
            <a:avLst/>
          </a:prstGeom>
          <a:ln>
            <a:solidFill>
              <a:schemeClr val="tx1"/>
            </a:solidFill>
          </a:ln>
        </p:spPr>
      </p:pic>
      <p:pic>
        <p:nvPicPr>
          <p:cNvPr id="12" name="Picture 11" descr="A cat looking at the camera&#10;&#10;Description automatically generated">
            <a:extLst>
              <a:ext uri="{FF2B5EF4-FFF2-40B4-BE49-F238E27FC236}">
                <a16:creationId xmlns:a16="http://schemas.microsoft.com/office/drawing/2014/main" id="{FBE5A17B-ADF7-CC55-A7CD-A9C5EEE958AB}"/>
              </a:ext>
            </a:extLst>
          </p:cNvPr>
          <p:cNvPicPr>
            <a:picLocks noChangeAspect="1"/>
          </p:cNvPicPr>
          <p:nvPr/>
        </p:nvPicPr>
        <p:blipFill rotWithShape="1">
          <a:blip r:embed="rId6"/>
          <a:srcRect l="20657"/>
          <a:stretch/>
        </p:blipFill>
        <p:spPr>
          <a:xfrm>
            <a:off x="10125307" y="2495882"/>
            <a:ext cx="1961942" cy="1854558"/>
          </a:xfrm>
          <a:prstGeom prst="rect">
            <a:avLst/>
          </a:prstGeom>
          <a:ln>
            <a:solidFill>
              <a:schemeClr val="tx1"/>
            </a:solidFill>
          </a:ln>
        </p:spPr>
      </p:pic>
      <p:sp>
        <p:nvSpPr>
          <p:cNvPr id="13" name="TextBox 12">
            <a:extLst>
              <a:ext uri="{FF2B5EF4-FFF2-40B4-BE49-F238E27FC236}">
                <a16:creationId xmlns:a16="http://schemas.microsoft.com/office/drawing/2014/main" id="{9C8D21F0-E6AD-E143-93F0-8E0277C29EFA}"/>
              </a:ext>
            </a:extLst>
          </p:cNvPr>
          <p:cNvSpPr txBox="1"/>
          <p:nvPr/>
        </p:nvSpPr>
        <p:spPr>
          <a:xfrm>
            <a:off x="11265512" y="3981108"/>
            <a:ext cx="828047" cy="369332"/>
          </a:xfrm>
          <a:prstGeom prst="rect">
            <a:avLst/>
          </a:prstGeom>
          <a:noFill/>
        </p:spPr>
        <p:txBody>
          <a:bodyPr wrap="none" rtlCol="0">
            <a:spAutoFit/>
          </a:bodyPr>
          <a:lstStyle/>
          <a:p>
            <a:r>
              <a:rPr lang="en-US" dirty="0">
                <a:solidFill>
                  <a:schemeClr val="bg1">
                    <a:lumMod val="95000"/>
                  </a:schemeClr>
                </a:solidFill>
              </a:rPr>
              <a:t>Beaker</a:t>
            </a:r>
          </a:p>
        </p:txBody>
      </p:sp>
      <p:pic>
        <p:nvPicPr>
          <p:cNvPr id="17" name="Picture 16" descr="A cat lying on carpet&#10;&#10;Description automatically generated">
            <a:extLst>
              <a:ext uri="{FF2B5EF4-FFF2-40B4-BE49-F238E27FC236}">
                <a16:creationId xmlns:a16="http://schemas.microsoft.com/office/drawing/2014/main" id="{7031D4E4-0DFB-67A2-9659-CDAF22A4CCA6}"/>
              </a:ext>
            </a:extLst>
          </p:cNvPr>
          <p:cNvPicPr>
            <a:picLocks noChangeAspect="1"/>
          </p:cNvPicPr>
          <p:nvPr/>
        </p:nvPicPr>
        <p:blipFill>
          <a:blip r:embed="rId7"/>
          <a:stretch>
            <a:fillRect/>
          </a:stretch>
        </p:blipFill>
        <p:spPr>
          <a:xfrm>
            <a:off x="8118094" y="2771165"/>
            <a:ext cx="1850609" cy="2062351"/>
          </a:xfrm>
          <a:prstGeom prst="rect">
            <a:avLst/>
          </a:prstGeom>
        </p:spPr>
      </p:pic>
      <p:sp>
        <p:nvSpPr>
          <p:cNvPr id="18" name="TextBox 17">
            <a:extLst>
              <a:ext uri="{FF2B5EF4-FFF2-40B4-BE49-F238E27FC236}">
                <a16:creationId xmlns:a16="http://schemas.microsoft.com/office/drawing/2014/main" id="{68AFB1E4-1636-464B-4ADC-D3FD64E96B90}"/>
              </a:ext>
            </a:extLst>
          </p:cNvPr>
          <p:cNvSpPr txBox="1"/>
          <p:nvPr/>
        </p:nvSpPr>
        <p:spPr>
          <a:xfrm>
            <a:off x="8209901" y="4400910"/>
            <a:ext cx="880369" cy="369332"/>
          </a:xfrm>
          <a:prstGeom prst="rect">
            <a:avLst/>
          </a:prstGeom>
          <a:noFill/>
        </p:spPr>
        <p:txBody>
          <a:bodyPr wrap="none" rtlCol="0">
            <a:spAutoFit/>
          </a:bodyPr>
          <a:lstStyle/>
          <a:p>
            <a:r>
              <a:rPr lang="en-US" dirty="0">
                <a:solidFill>
                  <a:schemeClr val="bg1">
                    <a:lumMod val="95000"/>
                  </a:schemeClr>
                </a:solidFill>
              </a:rPr>
              <a:t>Bunsen</a:t>
            </a:r>
          </a:p>
        </p:txBody>
      </p:sp>
      <p:pic>
        <p:nvPicPr>
          <p:cNvPr id="20" name="Picture 19" descr="A dog wearing a pink and white jacket&#10;&#10;Description automatically generated">
            <a:extLst>
              <a:ext uri="{FF2B5EF4-FFF2-40B4-BE49-F238E27FC236}">
                <a16:creationId xmlns:a16="http://schemas.microsoft.com/office/drawing/2014/main" id="{AFFFFCB0-4495-6F0A-BBE7-31A0951733E6}"/>
              </a:ext>
            </a:extLst>
          </p:cNvPr>
          <p:cNvPicPr>
            <a:picLocks noChangeAspect="1"/>
          </p:cNvPicPr>
          <p:nvPr/>
        </p:nvPicPr>
        <p:blipFill>
          <a:blip r:embed="rId8"/>
          <a:stretch>
            <a:fillRect/>
          </a:stretch>
        </p:blipFill>
        <p:spPr>
          <a:xfrm>
            <a:off x="9293181" y="4508807"/>
            <a:ext cx="1664252" cy="2219003"/>
          </a:xfrm>
          <a:prstGeom prst="rect">
            <a:avLst/>
          </a:prstGeom>
          <a:ln>
            <a:solidFill>
              <a:schemeClr val="tx1"/>
            </a:solidFill>
          </a:ln>
        </p:spPr>
      </p:pic>
      <p:sp>
        <p:nvSpPr>
          <p:cNvPr id="21" name="TextBox 20">
            <a:extLst>
              <a:ext uri="{FF2B5EF4-FFF2-40B4-BE49-F238E27FC236}">
                <a16:creationId xmlns:a16="http://schemas.microsoft.com/office/drawing/2014/main" id="{F7F95AAC-1FEA-16ED-764C-9AE2AC4CF5D0}"/>
              </a:ext>
            </a:extLst>
          </p:cNvPr>
          <p:cNvSpPr txBox="1"/>
          <p:nvPr/>
        </p:nvSpPr>
        <p:spPr>
          <a:xfrm>
            <a:off x="9945894" y="6358478"/>
            <a:ext cx="780983" cy="369332"/>
          </a:xfrm>
          <a:prstGeom prst="rect">
            <a:avLst/>
          </a:prstGeom>
          <a:noFill/>
        </p:spPr>
        <p:txBody>
          <a:bodyPr wrap="none" rtlCol="0">
            <a:spAutoFit/>
          </a:bodyPr>
          <a:lstStyle/>
          <a:p>
            <a:r>
              <a:rPr lang="en-US" dirty="0">
                <a:solidFill>
                  <a:schemeClr val="bg1">
                    <a:lumMod val="95000"/>
                  </a:schemeClr>
                </a:solidFill>
              </a:rPr>
              <a:t>Denali</a:t>
            </a:r>
          </a:p>
        </p:txBody>
      </p:sp>
      <p:sp>
        <p:nvSpPr>
          <p:cNvPr id="5" name="Right Arrow 4">
            <a:extLst>
              <a:ext uri="{FF2B5EF4-FFF2-40B4-BE49-F238E27FC236}">
                <a16:creationId xmlns:a16="http://schemas.microsoft.com/office/drawing/2014/main" id="{E81F37E6-002B-94E5-76ED-81B02764F159}"/>
              </a:ext>
            </a:extLst>
          </p:cNvPr>
          <p:cNvSpPr/>
          <p:nvPr/>
        </p:nvSpPr>
        <p:spPr>
          <a:xfrm>
            <a:off x="7413101" y="1388700"/>
            <a:ext cx="1028700" cy="5143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Tim</a:t>
            </a:r>
          </a:p>
        </p:txBody>
      </p:sp>
      <p:sp>
        <p:nvSpPr>
          <p:cNvPr id="9" name="Left Arrow 8">
            <a:extLst>
              <a:ext uri="{FF2B5EF4-FFF2-40B4-BE49-F238E27FC236}">
                <a16:creationId xmlns:a16="http://schemas.microsoft.com/office/drawing/2014/main" id="{B522E27E-79DE-1B3A-B3F3-B052C0BA397D}"/>
              </a:ext>
            </a:extLst>
          </p:cNvPr>
          <p:cNvSpPr/>
          <p:nvPr/>
        </p:nvSpPr>
        <p:spPr>
          <a:xfrm>
            <a:off x="10593937" y="1308611"/>
            <a:ext cx="1303020" cy="594439"/>
          </a:xfrm>
          <a:prstGeom prst="lef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Sarah</a:t>
            </a:r>
          </a:p>
        </p:txBody>
      </p:sp>
      <p:sp>
        <p:nvSpPr>
          <p:cNvPr id="11" name="TextBox 10">
            <a:extLst>
              <a:ext uri="{FF2B5EF4-FFF2-40B4-BE49-F238E27FC236}">
                <a16:creationId xmlns:a16="http://schemas.microsoft.com/office/drawing/2014/main" id="{B0C1A068-15BB-6084-0038-F16D266D7BCB}"/>
              </a:ext>
            </a:extLst>
          </p:cNvPr>
          <p:cNvSpPr txBox="1"/>
          <p:nvPr/>
        </p:nvSpPr>
        <p:spPr>
          <a:xfrm>
            <a:off x="8478229" y="100293"/>
            <a:ext cx="1901803" cy="369332"/>
          </a:xfrm>
          <a:prstGeom prst="rect">
            <a:avLst/>
          </a:prstGeom>
          <a:noFill/>
        </p:spPr>
        <p:txBody>
          <a:bodyPr wrap="none" rtlCol="0">
            <a:spAutoFit/>
          </a:bodyPr>
          <a:lstStyle/>
          <a:p>
            <a:r>
              <a:rPr lang="en-US" dirty="0"/>
              <a:t>Chicago, Dec 2023</a:t>
            </a:r>
          </a:p>
        </p:txBody>
      </p:sp>
    </p:spTree>
    <p:custDataLst>
      <p:tags r:id="rId1"/>
    </p:custDataLst>
    <p:extLst>
      <p:ext uri="{BB962C8B-B14F-4D97-AF65-F5344CB8AC3E}">
        <p14:creationId xmlns:p14="http://schemas.microsoft.com/office/powerpoint/2010/main" val="3247545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60067" y="162045"/>
            <a:ext cx="8229600" cy="797644"/>
          </a:xfrm>
        </p:spPr>
        <p:txBody>
          <a:bodyPr>
            <a:normAutofit/>
          </a:bodyPr>
          <a:lstStyle/>
          <a:p>
            <a:pPr algn="l"/>
            <a:r>
              <a:rPr lang="en-US" sz="4000" b="1" dirty="0">
                <a:latin typeface="+mj-lt"/>
              </a:rPr>
              <a:t>for Loop</a:t>
            </a:r>
          </a:p>
        </p:txBody>
      </p:sp>
      <p:sp>
        <p:nvSpPr>
          <p:cNvPr id="4" name="Rectangle 3"/>
          <p:cNvSpPr/>
          <p:nvPr/>
        </p:nvSpPr>
        <p:spPr>
          <a:xfrm>
            <a:off x="372319" y="1319530"/>
            <a:ext cx="8229600" cy="440120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endParaRPr lang="en-US" sz="2000" dirty="0">
              <a:latin typeface="Consolas" charset="0"/>
              <a:ea typeface="Consolas" charset="0"/>
              <a:cs typeface="Consolas" charset="0"/>
            </a:endParaRPr>
          </a:p>
          <a:p>
            <a:r>
              <a:rPr lang="en-US" sz="2000" dirty="0" err="1">
                <a:latin typeface="Consolas" charset="0"/>
                <a:ea typeface="Consolas" charset="0"/>
                <a:cs typeface="Consolas" charset="0"/>
              </a:rPr>
              <a:t>letterNum</a:t>
            </a:r>
            <a:r>
              <a:rPr lang="en-US" sz="2000" dirty="0">
                <a:latin typeface="Consolas" charset="0"/>
                <a:ea typeface="Consolas" charset="0"/>
                <a:cs typeface="Consolas" charset="0"/>
              </a:rPr>
              <a:t> = 1</a:t>
            </a:r>
          </a:p>
          <a:p>
            <a:r>
              <a:rPr lang="en-US" sz="2000" dirty="0">
                <a:latin typeface="Consolas" charset="0"/>
                <a:ea typeface="Consolas" charset="0"/>
                <a:cs typeface="Consolas" charset="0"/>
              </a:rPr>
              <a:t>value = input("Type less than 6 characters: ")</a:t>
            </a:r>
            <a:br>
              <a:rPr lang="en-US" sz="2000" dirty="0">
                <a:latin typeface="Consolas" charset="0"/>
                <a:ea typeface="Consolas" charset="0"/>
                <a:cs typeface="Consolas" charset="0"/>
              </a:rPr>
            </a:br>
            <a:endParaRPr lang="en-US" sz="2000" dirty="0">
              <a:latin typeface="Consolas" charset="0"/>
              <a:ea typeface="Consolas" charset="0"/>
              <a:cs typeface="Consolas" charset="0"/>
            </a:endParaRPr>
          </a:p>
          <a:p>
            <a:r>
              <a:rPr lang="en-US" sz="2000" dirty="0">
                <a:latin typeface="Consolas" charset="0"/>
                <a:ea typeface="Consolas" charset="0"/>
                <a:cs typeface="Consolas" charset="0"/>
              </a:rPr>
              <a:t>for letter in value: </a:t>
            </a:r>
          </a:p>
          <a:p>
            <a:r>
              <a:rPr lang="en-US" sz="2000" dirty="0">
                <a:latin typeface="Consolas" charset="0"/>
                <a:ea typeface="Consolas" charset="0"/>
                <a:cs typeface="Consolas" charset="0"/>
              </a:rPr>
              <a:t>	print(</a:t>
            </a:r>
            <a:r>
              <a:rPr lang="en-US" sz="2000" dirty="0" err="1">
                <a:latin typeface="Consolas" charset="0"/>
                <a:ea typeface="Consolas" charset="0"/>
                <a:cs typeface="Consolas" charset="0"/>
              </a:rPr>
              <a:t>f"The</a:t>
            </a:r>
            <a:r>
              <a:rPr lang="en-US" sz="2000" dirty="0">
                <a:latin typeface="Consolas" charset="0"/>
                <a:ea typeface="Consolas" charset="0"/>
                <a:cs typeface="Consolas" charset="0"/>
              </a:rPr>
              <a:t> letter {</a:t>
            </a:r>
            <a:r>
              <a:rPr lang="en-US" sz="2000" dirty="0" err="1">
                <a:latin typeface="Consolas" charset="0"/>
                <a:ea typeface="Consolas" charset="0"/>
                <a:cs typeface="Consolas" charset="0"/>
              </a:rPr>
              <a:t>letterNum</a:t>
            </a:r>
            <a:r>
              <a:rPr lang="en-US" sz="2000" dirty="0">
                <a:latin typeface="Consolas" charset="0"/>
                <a:ea typeface="Consolas" charset="0"/>
                <a:cs typeface="Consolas" charset="0"/>
              </a:rPr>
              <a:t>} is {letter}") </a:t>
            </a: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letterNum</a:t>
            </a:r>
            <a:r>
              <a:rPr lang="en-US" sz="2000" dirty="0">
                <a:latin typeface="Consolas" charset="0"/>
                <a:ea typeface="Consolas" charset="0"/>
                <a:cs typeface="Consolas" charset="0"/>
              </a:rPr>
              <a:t> += 1  # add one to counter</a:t>
            </a:r>
          </a:p>
          <a:p>
            <a:r>
              <a:rPr lang="en-US" sz="2000" dirty="0">
                <a:latin typeface="Consolas" charset="0"/>
                <a:ea typeface="Consolas" charset="0"/>
                <a:cs typeface="Consolas" charset="0"/>
              </a:rPr>
              <a:t>	if </a:t>
            </a:r>
            <a:r>
              <a:rPr lang="en-US" sz="2000" dirty="0" err="1">
                <a:latin typeface="Consolas" charset="0"/>
                <a:ea typeface="Consolas" charset="0"/>
                <a:cs typeface="Consolas" charset="0"/>
              </a:rPr>
              <a:t>letterNum</a:t>
            </a:r>
            <a:r>
              <a:rPr lang="en-US" sz="2000" dirty="0">
                <a:latin typeface="Consolas" charset="0"/>
                <a:ea typeface="Consolas" charset="0"/>
                <a:cs typeface="Consolas" charset="0"/>
              </a:rPr>
              <a:t> &gt; 6: # perform check on value </a:t>
            </a:r>
          </a:p>
          <a:p>
            <a:r>
              <a:rPr lang="en-US" sz="2000" dirty="0">
                <a:latin typeface="Consolas" charset="0"/>
                <a:ea typeface="Consolas" charset="0"/>
                <a:cs typeface="Consolas" charset="0"/>
              </a:rPr>
              <a:t>		print("The string is too long!") </a:t>
            </a:r>
          </a:p>
          <a:p>
            <a:r>
              <a:rPr lang="en-US" sz="2000" dirty="0">
                <a:latin typeface="Consolas" charset="0"/>
                <a:ea typeface="Consolas" charset="0"/>
                <a:cs typeface="Consolas" charset="0"/>
              </a:rPr>
              <a:t>		break</a:t>
            </a: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p:txBody>
      </p:sp>
      <p:sp>
        <p:nvSpPr>
          <p:cNvPr id="6" name="Left Arrow 5"/>
          <p:cNvSpPr/>
          <p:nvPr/>
        </p:nvSpPr>
        <p:spPr>
          <a:xfrm>
            <a:off x="3386350" y="2505789"/>
            <a:ext cx="4369599" cy="379412"/>
          </a:xfrm>
          <a:prstGeom prst="leftArrow">
            <a:avLst>
              <a:gd name="adj1" fmla="val 45477"/>
              <a:gd name="adj2" fmla="val 79400"/>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1">
                    <a:lumMod val="95000"/>
                    <a:lumOff val="5000"/>
                  </a:schemeClr>
                </a:solidFill>
              </a:rPr>
              <a:t>for &lt;variable&gt; in &lt;sequence&gt; </a:t>
            </a:r>
          </a:p>
        </p:txBody>
      </p:sp>
      <p:sp>
        <p:nvSpPr>
          <p:cNvPr id="7" name="Left Arrow 6"/>
          <p:cNvSpPr/>
          <p:nvPr/>
        </p:nvSpPr>
        <p:spPr>
          <a:xfrm>
            <a:off x="6937197" y="3982059"/>
            <a:ext cx="1664722" cy="546385"/>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1">
                    <a:lumMod val="95000"/>
                    <a:lumOff val="5000"/>
                  </a:schemeClr>
                </a:solidFill>
              </a:rPr>
              <a:t>test iteration</a:t>
            </a:r>
          </a:p>
        </p:txBody>
      </p:sp>
      <p:sp>
        <p:nvSpPr>
          <p:cNvPr id="8" name="Left Arrow 7"/>
          <p:cNvSpPr/>
          <p:nvPr/>
        </p:nvSpPr>
        <p:spPr>
          <a:xfrm>
            <a:off x="2201275" y="4709359"/>
            <a:ext cx="5825924" cy="379412"/>
          </a:xfrm>
          <a:prstGeom prst="leftArrow">
            <a:avLst>
              <a:gd name="adj1" fmla="val 50000"/>
              <a:gd name="adj2" fmla="val 9885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1">
                    <a:lumMod val="95000"/>
                    <a:lumOff val="5000"/>
                  </a:schemeClr>
                </a:solidFill>
              </a:rPr>
              <a:t>'break' allows us to exit loop</a:t>
            </a:r>
          </a:p>
        </p:txBody>
      </p:sp>
      <p:sp>
        <p:nvSpPr>
          <p:cNvPr id="3" name="TextBox 2">
            <a:extLst>
              <a:ext uri="{FF2B5EF4-FFF2-40B4-BE49-F238E27FC236}">
                <a16:creationId xmlns:a16="http://schemas.microsoft.com/office/drawing/2014/main" id="{1BDA2F16-D516-3A23-4448-36987D9F4253}"/>
              </a:ext>
            </a:extLst>
          </p:cNvPr>
          <p:cNvSpPr txBox="1"/>
          <p:nvPr/>
        </p:nvSpPr>
        <p:spPr>
          <a:xfrm>
            <a:off x="4741105" y="904282"/>
            <a:ext cx="2817819" cy="4086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solidFill>
                  <a:schemeClr val="bg1">
                    <a:lumMod val="95000"/>
                  </a:schemeClr>
                </a:solidFill>
              </a:rPr>
              <a:t>pretend user typed "</a:t>
            </a:r>
            <a:r>
              <a:rPr lang="en-US" dirty="0" err="1">
                <a:solidFill>
                  <a:schemeClr val="bg1">
                    <a:lumMod val="95000"/>
                  </a:schemeClr>
                </a:solidFill>
              </a:rPr>
              <a:t>abcde</a:t>
            </a:r>
            <a:r>
              <a:rPr lang="en-US" dirty="0">
                <a:solidFill>
                  <a:schemeClr val="bg1">
                    <a:lumMod val="95000"/>
                  </a:schemeClr>
                </a:solidFill>
              </a:rPr>
              <a:t>"</a:t>
            </a:r>
          </a:p>
        </p:txBody>
      </p:sp>
      <p:pic>
        <p:nvPicPr>
          <p:cNvPr id="9" name="Picture 8" descr="A screenshot of a computer&#10;&#10;Description automatically generated">
            <a:extLst>
              <a:ext uri="{FF2B5EF4-FFF2-40B4-BE49-F238E27FC236}">
                <a16:creationId xmlns:a16="http://schemas.microsoft.com/office/drawing/2014/main" id="{73F90A16-C8E0-8143-AB52-F6FEECEED2C0}"/>
              </a:ext>
            </a:extLst>
          </p:cNvPr>
          <p:cNvPicPr>
            <a:picLocks noChangeAspect="1"/>
          </p:cNvPicPr>
          <p:nvPr/>
        </p:nvPicPr>
        <p:blipFill>
          <a:blip r:embed="rId5"/>
          <a:stretch>
            <a:fillRect/>
          </a:stretch>
        </p:blipFill>
        <p:spPr>
          <a:xfrm>
            <a:off x="8808501" y="2505789"/>
            <a:ext cx="3244748" cy="3169725"/>
          </a:xfrm>
          <a:prstGeom prst="rect">
            <a:avLst/>
          </a:prstGeom>
          <a:ln>
            <a:solidFill>
              <a:schemeClr val="tx1"/>
            </a:solidFill>
          </a:ln>
        </p:spPr>
      </p:pic>
    </p:spTree>
    <p:custDataLst>
      <p:tags r:id="rId1"/>
    </p:custDataLst>
    <p:extLst>
      <p:ext uri="{BB962C8B-B14F-4D97-AF65-F5344CB8AC3E}">
        <p14:creationId xmlns:p14="http://schemas.microsoft.com/office/powerpoint/2010/main" val="56770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code&#10;&#10;Description automatically generated">
            <a:extLst>
              <a:ext uri="{FF2B5EF4-FFF2-40B4-BE49-F238E27FC236}">
                <a16:creationId xmlns:a16="http://schemas.microsoft.com/office/drawing/2014/main" id="{C18FCD02-4196-1C68-0391-A708869A49D0}"/>
              </a:ext>
            </a:extLst>
          </p:cNvPr>
          <p:cNvPicPr>
            <a:picLocks noChangeAspect="1"/>
          </p:cNvPicPr>
          <p:nvPr/>
        </p:nvPicPr>
        <p:blipFill>
          <a:blip r:embed="rId5"/>
          <a:stretch>
            <a:fillRect/>
          </a:stretch>
        </p:blipFill>
        <p:spPr>
          <a:xfrm>
            <a:off x="1845519" y="3125860"/>
            <a:ext cx="4984740" cy="3159969"/>
          </a:xfrm>
          <a:prstGeom prst="rect">
            <a:avLst/>
          </a:prstGeom>
          <a:ln>
            <a:solidFill>
              <a:schemeClr val="tx1"/>
            </a:solidFill>
          </a:ln>
        </p:spPr>
      </p:pic>
      <p:sp>
        <p:nvSpPr>
          <p:cNvPr id="10" name="Title 3"/>
          <p:cNvSpPr>
            <a:spLocks noGrp="1"/>
          </p:cNvSpPr>
          <p:nvPr>
            <p:ph type="title"/>
            <p:custDataLst>
              <p:tags r:id="rId2"/>
            </p:custDataLst>
          </p:nvPr>
        </p:nvSpPr>
        <p:spPr>
          <a:xfrm>
            <a:off x="463273" y="101203"/>
            <a:ext cx="8229600" cy="797644"/>
          </a:xfrm>
        </p:spPr>
        <p:txBody>
          <a:bodyPr>
            <a:normAutofit/>
          </a:bodyPr>
          <a:lstStyle/>
          <a:p>
            <a:pPr algn="l"/>
            <a:r>
              <a:rPr lang="en-US" b="1" dirty="0">
                <a:latin typeface="+mj-lt"/>
              </a:rPr>
              <a:t>break</a:t>
            </a:r>
          </a:p>
        </p:txBody>
      </p:sp>
      <p:sp>
        <p:nvSpPr>
          <p:cNvPr id="3" name="Content Placeholder 2"/>
          <p:cNvSpPr>
            <a:spLocks noGrp="1"/>
          </p:cNvSpPr>
          <p:nvPr>
            <p:ph idx="1"/>
          </p:nvPr>
        </p:nvSpPr>
        <p:spPr>
          <a:xfrm>
            <a:off x="926260" y="898848"/>
            <a:ext cx="7331791" cy="2064272"/>
          </a:xfrm>
        </p:spPr>
        <p:txBody>
          <a:bodyPr/>
          <a:lstStyle/>
          <a:p>
            <a:r>
              <a:rPr lang="en-US" sz="2400" b="1" dirty="0"/>
              <a:t>break </a:t>
            </a:r>
            <a:r>
              <a:rPr lang="en-US" sz="2400" dirty="0"/>
              <a:t> - control is immediately transferred to the first statement past the last line of the loop</a:t>
            </a:r>
          </a:p>
          <a:p>
            <a:r>
              <a:rPr lang="en-US" sz="2400" dirty="0"/>
              <a:t>The technique of writing an infinite while loop using a    </a:t>
            </a:r>
            <a:r>
              <a:rPr lang="en-US" sz="2400" dirty="0">
                <a:latin typeface="Consolas" charset="0"/>
                <a:ea typeface="Consolas" charset="0"/>
                <a:cs typeface="Consolas" charset="0"/>
              </a:rPr>
              <a:t>while True</a:t>
            </a:r>
            <a:r>
              <a:rPr lang="en-US" sz="2400" dirty="0">
                <a:latin typeface="Calibri" charset="0"/>
                <a:ea typeface="Calibri" charset="0"/>
                <a:cs typeface="Calibri" charset="0"/>
              </a:rPr>
              <a:t> statement and using </a:t>
            </a:r>
            <a:r>
              <a:rPr lang="en-US" sz="2400" b="1" dirty="0">
                <a:latin typeface="Calibri" charset="0"/>
                <a:ea typeface="Calibri" charset="0"/>
                <a:cs typeface="Calibri" charset="0"/>
              </a:rPr>
              <a:t>break</a:t>
            </a:r>
            <a:r>
              <a:rPr lang="en-US" sz="2400" dirty="0">
                <a:latin typeface="Calibri" charset="0"/>
                <a:ea typeface="Calibri" charset="0"/>
                <a:cs typeface="Calibri" charset="0"/>
              </a:rPr>
              <a:t> is effective and clear.</a:t>
            </a:r>
            <a:endParaRPr lang="en-US" sz="2000" dirty="0">
              <a:latin typeface="Calibri" charset="0"/>
              <a:ea typeface="Calibri" charset="0"/>
              <a:cs typeface="Calibri" charset="0"/>
            </a:endParaRPr>
          </a:p>
        </p:txBody>
      </p:sp>
      <p:pic>
        <p:nvPicPr>
          <p:cNvPr id="5" name="Picture 4"/>
          <p:cNvPicPr>
            <a:picLocks noChangeAspect="1"/>
          </p:cNvPicPr>
          <p:nvPr/>
        </p:nvPicPr>
        <p:blipFill>
          <a:blip r:embed="rId6"/>
          <a:stretch>
            <a:fillRect/>
          </a:stretch>
        </p:blipFill>
        <p:spPr>
          <a:xfrm>
            <a:off x="8903115" y="253031"/>
            <a:ext cx="2036047" cy="3635798"/>
          </a:xfrm>
          <a:prstGeom prst="rect">
            <a:avLst/>
          </a:prstGeom>
          <a:ln>
            <a:solidFill>
              <a:schemeClr val="tx1"/>
            </a:solidFill>
          </a:ln>
        </p:spPr>
      </p:pic>
      <p:pic>
        <p:nvPicPr>
          <p:cNvPr id="6" name="Picture 5" descr="A screenshot of a computer&#10;&#10;Description automatically generated">
            <a:extLst>
              <a:ext uri="{FF2B5EF4-FFF2-40B4-BE49-F238E27FC236}">
                <a16:creationId xmlns:a16="http://schemas.microsoft.com/office/drawing/2014/main" id="{6A2B4181-4C4F-47A6-6869-8A213EB15A36}"/>
              </a:ext>
            </a:extLst>
          </p:cNvPr>
          <p:cNvPicPr>
            <a:picLocks noChangeAspect="1"/>
          </p:cNvPicPr>
          <p:nvPr/>
        </p:nvPicPr>
        <p:blipFill>
          <a:blip r:embed="rId7"/>
          <a:stretch>
            <a:fillRect/>
          </a:stretch>
        </p:blipFill>
        <p:spPr>
          <a:xfrm>
            <a:off x="6544045" y="3429000"/>
            <a:ext cx="1862555" cy="1916386"/>
          </a:xfrm>
          <a:prstGeom prst="rect">
            <a:avLst/>
          </a:prstGeom>
          <a:ln>
            <a:solidFill>
              <a:schemeClr val="tx1"/>
            </a:solidFill>
          </a:ln>
        </p:spPr>
      </p:pic>
    </p:spTree>
    <p:custDataLst>
      <p:tags r:id="rId1"/>
    </p:custDataLst>
    <p:extLst>
      <p:ext uri="{BB962C8B-B14F-4D97-AF65-F5344CB8AC3E}">
        <p14:creationId xmlns:p14="http://schemas.microsoft.com/office/powerpoint/2010/main" val="1636951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52888" y="76660"/>
            <a:ext cx="8229600" cy="797644"/>
          </a:xfrm>
        </p:spPr>
        <p:txBody>
          <a:bodyPr>
            <a:normAutofit/>
          </a:bodyPr>
          <a:lstStyle/>
          <a:p>
            <a:pPr algn="l"/>
            <a:r>
              <a:rPr lang="en-US" b="1" dirty="0">
                <a:latin typeface="+mj-lt"/>
              </a:rPr>
              <a:t>continue</a:t>
            </a:r>
          </a:p>
        </p:txBody>
      </p:sp>
      <p:sp>
        <p:nvSpPr>
          <p:cNvPr id="3" name="Content Placeholder 2"/>
          <p:cNvSpPr>
            <a:spLocks noGrp="1"/>
          </p:cNvSpPr>
          <p:nvPr>
            <p:ph idx="1"/>
          </p:nvPr>
        </p:nvSpPr>
        <p:spPr>
          <a:xfrm>
            <a:off x="830030" y="1136160"/>
            <a:ext cx="7475316" cy="1479720"/>
          </a:xfrm>
        </p:spPr>
        <p:txBody>
          <a:bodyPr/>
          <a:lstStyle/>
          <a:p>
            <a:r>
              <a:rPr lang="en-US" sz="2400" b="1" dirty="0"/>
              <a:t>continue</a:t>
            </a:r>
            <a:r>
              <a:rPr lang="en-US" sz="2400" dirty="0"/>
              <a:t>- the execution of the code is immediately passed back to the beginning of the loop </a:t>
            </a:r>
          </a:p>
          <a:p>
            <a:r>
              <a:rPr lang="en-US" sz="2400" dirty="0"/>
              <a:t>Whatever code is after the continue gets skipped.</a:t>
            </a:r>
            <a:endParaRPr lang="en-US" sz="2000" dirty="0">
              <a:latin typeface="Calibri" charset="0"/>
              <a:ea typeface="Calibri" charset="0"/>
              <a:cs typeface="Calibri" charset="0"/>
            </a:endParaRPr>
          </a:p>
        </p:txBody>
      </p:sp>
      <p:pic>
        <p:nvPicPr>
          <p:cNvPr id="2" name="Picture 1"/>
          <p:cNvPicPr>
            <a:picLocks noChangeAspect="1"/>
          </p:cNvPicPr>
          <p:nvPr/>
        </p:nvPicPr>
        <p:blipFill>
          <a:blip r:embed="rId5"/>
          <a:stretch>
            <a:fillRect/>
          </a:stretch>
        </p:blipFill>
        <p:spPr>
          <a:xfrm>
            <a:off x="8960280" y="440299"/>
            <a:ext cx="2388463" cy="3980771"/>
          </a:xfrm>
          <a:prstGeom prst="rect">
            <a:avLst/>
          </a:prstGeom>
          <a:ln>
            <a:solidFill>
              <a:schemeClr val="tx1"/>
            </a:solidFill>
          </a:ln>
        </p:spPr>
      </p:pic>
      <p:pic>
        <p:nvPicPr>
          <p:cNvPr id="5" name="Picture 4">
            <a:extLst>
              <a:ext uri="{FF2B5EF4-FFF2-40B4-BE49-F238E27FC236}">
                <a16:creationId xmlns:a16="http://schemas.microsoft.com/office/drawing/2014/main" id="{4C68F904-6899-8409-C75E-36399229D2FE}"/>
              </a:ext>
            </a:extLst>
          </p:cNvPr>
          <p:cNvPicPr>
            <a:picLocks noChangeAspect="1"/>
          </p:cNvPicPr>
          <p:nvPr/>
        </p:nvPicPr>
        <p:blipFill>
          <a:blip r:embed="rId6"/>
          <a:stretch>
            <a:fillRect/>
          </a:stretch>
        </p:blipFill>
        <p:spPr>
          <a:xfrm>
            <a:off x="1374253" y="2615880"/>
            <a:ext cx="4355216" cy="3968086"/>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8DFBDA22-5095-6BB3-6586-A0AD14153265}"/>
              </a:ext>
            </a:extLst>
          </p:cNvPr>
          <p:cNvPicPr>
            <a:picLocks noChangeAspect="1"/>
          </p:cNvPicPr>
          <p:nvPr/>
        </p:nvPicPr>
        <p:blipFill>
          <a:blip r:embed="rId7"/>
          <a:stretch>
            <a:fillRect/>
          </a:stretch>
        </p:blipFill>
        <p:spPr>
          <a:xfrm>
            <a:off x="5312137" y="3169855"/>
            <a:ext cx="2144531" cy="2144531"/>
          </a:xfrm>
          <a:prstGeom prst="rect">
            <a:avLst/>
          </a:prstGeom>
          <a:ln>
            <a:solidFill>
              <a:schemeClr val="tx1"/>
            </a:solidFill>
          </a:ln>
        </p:spPr>
      </p:pic>
    </p:spTree>
    <p:custDataLst>
      <p:tags r:id="rId1"/>
    </p:custDataLst>
    <p:extLst>
      <p:ext uri="{BB962C8B-B14F-4D97-AF65-F5344CB8AC3E}">
        <p14:creationId xmlns:p14="http://schemas.microsoft.com/office/powerpoint/2010/main" val="777427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68165" y="0"/>
            <a:ext cx="8229600" cy="797644"/>
          </a:xfrm>
        </p:spPr>
        <p:txBody>
          <a:bodyPr>
            <a:normAutofit/>
          </a:bodyPr>
          <a:lstStyle/>
          <a:p>
            <a:pPr algn="l"/>
            <a:r>
              <a:rPr lang="en-US" b="1" dirty="0">
                <a:latin typeface="+mj-lt"/>
              </a:rPr>
              <a:t>pass</a:t>
            </a:r>
          </a:p>
        </p:txBody>
      </p:sp>
      <p:sp>
        <p:nvSpPr>
          <p:cNvPr id="3" name="Content Placeholder 2"/>
          <p:cNvSpPr>
            <a:spLocks noGrp="1"/>
          </p:cNvSpPr>
          <p:nvPr>
            <p:ph idx="1"/>
          </p:nvPr>
        </p:nvSpPr>
        <p:spPr>
          <a:xfrm>
            <a:off x="557514" y="797644"/>
            <a:ext cx="7463741" cy="4525963"/>
          </a:xfrm>
        </p:spPr>
        <p:txBody>
          <a:bodyPr/>
          <a:lstStyle/>
          <a:p>
            <a:r>
              <a:rPr lang="en-US" sz="2400" b="1" dirty="0"/>
              <a:t>pass -</a:t>
            </a:r>
            <a:r>
              <a:rPr lang="en-US" sz="2400" dirty="0"/>
              <a:t> works almost the same way as </a:t>
            </a:r>
            <a:r>
              <a:rPr lang="en-US" sz="2400" i="1" dirty="0"/>
              <a:t>continue</a:t>
            </a:r>
            <a:r>
              <a:rPr lang="en-US" sz="2400" dirty="0"/>
              <a:t>, except that it allows completion of the code in the if code block in which it appears</a:t>
            </a:r>
          </a:p>
          <a:p>
            <a:r>
              <a:rPr lang="en-US" sz="2400" b="1" dirty="0">
                <a:solidFill>
                  <a:srgbClr val="C00000"/>
                </a:solidFill>
              </a:rPr>
              <a:t>it allows for post-processing on the element</a:t>
            </a:r>
          </a:p>
          <a:p>
            <a:endParaRPr lang="en-US" sz="2000" dirty="0">
              <a:latin typeface="Calibri" charset="0"/>
              <a:ea typeface="Calibri" charset="0"/>
              <a:cs typeface="Calibri" charset="0"/>
            </a:endParaRPr>
          </a:p>
        </p:txBody>
      </p:sp>
      <p:pic>
        <p:nvPicPr>
          <p:cNvPr id="5" name="Picture 4">
            <a:extLst>
              <a:ext uri="{FF2B5EF4-FFF2-40B4-BE49-F238E27FC236}">
                <a16:creationId xmlns:a16="http://schemas.microsoft.com/office/drawing/2014/main" id="{46BFC377-9B0E-A145-A9F9-ABADA639C1BE}"/>
              </a:ext>
            </a:extLst>
          </p:cNvPr>
          <p:cNvPicPr>
            <a:picLocks noChangeAspect="1"/>
          </p:cNvPicPr>
          <p:nvPr/>
        </p:nvPicPr>
        <p:blipFill>
          <a:blip r:embed="rId5"/>
          <a:stretch>
            <a:fillRect/>
          </a:stretch>
        </p:blipFill>
        <p:spPr>
          <a:xfrm>
            <a:off x="8787114" y="511045"/>
            <a:ext cx="2576428" cy="3188582"/>
          </a:xfrm>
          <a:prstGeom prst="rect">
            <a:avLst/>
          </a:prstGeom>
          <a:ln>
            <a:solidFill>
              <a:schemeClr val="tx1"/>
            </a:solidFill>
          </a:ln>
        </p:spPr>
      </p:pic>
      <p:pic>
        <p:nvPicPr>
          <p:cNvPr id="13" name="Picture 12" descr="A screenshot of a computer program&#10;&#10;Description automatically generated">
            <a:extLst>
              <a:ext uri="{FF2B5EF4-FFF2-40B4-BE49-F238E27FC236}">
                <a16:creationId xmlns:a16="http://schemas.microsoft.com/office/drawing/2014/main" id="{EFC98B14-2AFF-8A38-B8CD-BB6265B64C79}"/>
              </a:ext>
            </a:extLst>
          </p:cNvPr>
          <p:cNvPicPr>
            <a:picLocks noChangeAspect="1"/>
          </p:cNvPicPr>
          <p:nvPr/>
        </p:nvPicPr>
        <p:blipFill>
          <a:blip r:embed="rId6"/>
          <a:stretch>
            <a:fillRect/>
          </a:stretch>
        </p:blipFill>
        <p:spPr>
          <a:xfrm>
            <a:off x="1557594" y="2545492"/>
            <a:ext cx="4756564" cy="420129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28A8F3D7-ED4D-80DA-4BC0-761BBAF845F7}"/>
              </a:ext>
            </a:extLst>
          </p:cNvPr>
          <p:cNvPicPr>
            <a:picLocks noChangeAspect="1"/>
          </p:cNvPicPr>
          <p:nvPr/>
        </p:nvPicPr>
        <p:blipFill>
          <a:blip r:embed="rId7"/>
          <a:stretch>
            <a:fillRect/>
          </a:stretch>
        </p:blipFill>
        <p:spPr>
          <a:xfrm>
            <a:off x="5777642" y="3039762"/>
            <a:ext cx="1795540" cy="1719134"/>
          </a:xfrm>
          <a:prstGeom prst="rect">
            <a:avLst/>
          </a:prstGeom>
          <a:ln>
            <a:solidFill>
              <a:schemeClr val="tx1">
                <a:lumMod val="65000"/>
                <a:lumOff val="35000"/>
              </a:schemeClr>
            </a:solidFill>
          </a:ln>
        </p:spPr>
      </p:pic>
    </p:spTree>
    <p:custDataLst>
      <p:tags r:id="rId1"/>
    </p:custDataLst>
    <p:extLst>
      <p:ext uri="{BB962C8B-B14F-4D97-AF65-F5344CB8AC3E}">
        <p14:creationId xmlns:p14="http://schemas.microsoft.com/office/powerpoint/2010/main" val="105098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576596" y="163448"/>
            <a:ext cx="8229600" cy="797644"/>
          </a:xfrm>
        </p:spPr>
        <p:txBody>
          <a:bodyPr>
            <a:normAutofit/>
          </a:bodyPr>
          <a:lstStyle/>
          <a:p>
            <a:pPr algn="l"/>
            <a:r>
              <a:rPr lang="en-US" b="1" dirty="0">
                <a:latin typeface="+mj-lt"/>
              </a:rPr>
              <a:t>empty string</a:t>
            </a:r>
          </a:p>
        </p:txBody>
      </p:sp>
      <p:sp>
        <p:nvSpPr>
          <p:cNvPr id="3" name="Content Placeholder 2"/>
          <p:cNvSpPr>
            <a:spLocks noGrp="1"/>
          </p:cNvSpPr>
          <p:nvPr>
            <p:ph idx="1"/>
          </p:nvPr>
        </p:nvSpPr>
        <p:spPr>
          <a:xfrm>
            <a:off x="675451" y="1155959"/>
            <a:ext cx="8365958" cy="1431719"/>
          </a:xfrm>
        </p:spPr>
        <p:txBody>
          <a:bodyPr/>
          <a:lstStyle/>
          <a:p>
            <a:r>
              <a:rPr lang="en-US" sz="2800" b="1" i="1" dirty="0"/>
              <a:t>empty string - </a:t>
            </a:r>
            <a:r>
              <a:rPr lang="en-US" sz="2800" dirty="0"/>
              <a:t> value of no characters</a:t>
            </a:r>
            <a:r>
              <a:rPr lang="en-US" sz="2800" dirty="0">
                <a:latin typeface="Calibri" charset="0"/>
                <a:ea typeface="Calibri" charset="0"/>
                <a:cs typeface="Calibri" charset="0"/>
              </a:rPr>
              <a:t>; represented by two quotes; considered a string data type</a:t>
            </a:r>
          </a:p>
          <a:p>
            <a:pPr lvl="1"/>
            <a:r>
              <a:rPr lang="en-US" dirty="0">
                <a:latin typeface="Calibri" charset="0"/>
                <a:ea typeface="Calibri" charset="0"/>
                <a:cs typeface="Calibri" charset="0"/>
              </a:rPr>
              <a:t> can be either  ''  or  ""</a:t>
            </a:r>
          </a:p>
          <a:p>
            <a:pPr lvl="1"/>
            <a:r>
              <a:rPr lang="en-US" dirty="0">
                <a:latin typeface="Calibri" charset="0"/>
                <a:ea typeface="Calibri" charset="0"/>
                <a:cs typeface="Calibri" charset="0"/>
              </a:rPr>
              <a:t>this is </a:t>
            </a:r>
            <a:r>
              <a:rPr lang="en-US" i="1" dirty="0">
                <a:latin typeface="Calibri" charset="0"/>
                <a:ea typeface="Calibri" charset="0"/>
                <a:cs typeface="Calibri" charset="0"/>
              </a:rPr>
              <a:t>different </a:t>
            </a:r>
            <a:r>
              <a:rPr lang="en-US" dirty="0">
                <a:latin typeface="Calibri" charset="0"/>
                <a:ea typeface="Calibri" charset="0"/>
                <a:cs typeface="Calibri" charset="0"/>
              </a:rPr>
              <a:t>from None value</a:t>
            </a:r>
          </a:p>
          <a:p>
            <a:pPr lvl="1"/>
            <a:r>
              <a:rPr lang="en-US" sz="2800" dirty="0">
                <a:latin typeface="Calibri" charset="0"/>
                <a:cs typeface="Calibri" charset="0"/>
              </a:rPr>
              <a:t>can be of value to hold spot in lists or dictionaries</a:t>
            </a:r>
            <a:endParaRPr lang="en-US" sz="2800" dirty="0"/>
          </a:p>
        </p:txBody>
      </p:sp>
      <p:pic>
        <p:nvPicPr>
          <p:cNvPr id="7" name="Picture 6" descr="A screen shot of a computer code&#10;&#10;Description automatically generated">
            <a:extLst>
              <a:ext uri="{FF2B5EF4-FFF2-40B4-BE49-F238E27FC236}">
                <a16:creationId xmlns:a16="http://schemas.microsoft.com/office/drawing/2014/main" id="{2975C56B-22FA-4508-6ED7-8434FAF5AA3C}"/>
              </a:ext>
            </a:extLst>
          </p:cNvPr>
          <p:cNvPicPr>
            <a:picLocks noChangeAspect="1"/>
          </p:cNvPicPr>
          <p:nvPr/>
        </p:nvPicPr>
        <p:blipFill>
          <a:blip r:embed="rId5"/>
          <a:stretch>
            <a:fillRect/>
          </a:stretch>
        </p:blipFill>
        <p:spPr>
          <a:xfrm>
            <a:off x="2381663" y="3966255"/>
            <a:ext cx="4373055" cy="2759189"/>
          </a:xfrm>
          <a:prstGeom prst="rect">
            <a:avLst/>
          </a:prstGeom>
          <a:ln>
            <a:solidFill>
              <a:schemeClr val="tx1"/>
            </a:solidFill>
          </a:ln>
        </p:spPr>
      </p:pic>
      <p:pic>
        <p:nvPicPr>
          <p:cNvPr id="5" name="Picture 4">
            <a:extLst>
              <a:ext uri="{FF2B5EF4-FFF2-40B4-BE49-F238E27FC236}">
                <a16:creationId xmlns:a16="http://schemas.microsoft.com/office/drawing/2014/main" id="{8F7794E3-3696-CB8A-0361-139E025DB81F}"/>
              </a:ext>
            </a:extLst>
          </p:cNvPr>
          <p:cNvPicPr>
            <a:picLocks noChangeAspect="1"/>
          </p:cNvPicPr>
          <p:nvPr/>
        </p:nvPicPr>
        <p:blipFill>
          <a:blip r:embed="rId6"/>
          <a:stretch>
            <a:fillRect/>
          </a:stretch>
        </p:blipFill>
        <p:spPr>
          <a:xfrm>
            <a:off x="6504596" y="4455674"/>
            <a:ext cx="2008282" cy="1521426"/>
          </a:xfrm>
          <a:prstGeom prst="rect">
            <a:avLst/>
          </a:prstGeom>
          <a:ln>
            <a:solidFill>
              <a:schemeClr val="tx1">
                <a:lumMod val="65000"/>
                <a:lumOff val="35000"/>
              </a:schemeClr>
            </a:solidFill>
          </a:ln>
        </p:spPr>
      </p:pic>
    </p:spTree>
    <p:custDataLst>
      <p:tags r:id="rId1"/>
    </p:custDataLst>
    <p:extLst>
      <p:ext uri="{BB962C8B-B14F-4D97-AF65-F5344CB8AC3E}">
        <p14:creationId xmlns:p14="http://schemas.microsoft.com/office/powerpoint/2010/main" val="775016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858456" y="221687"/>
            <a:ext cx="8229600" cy="797644"/>
          </a:xfrm>
        </p:spPr>
        <p:txBody>
          <a:bodyPr>
            <a:normAutofit/>
          </a:bodyPr>
          <a:lstStyle/>
          <a:p>
            <a:pPr algn="l"/>
            <a:r>
              <a:rPr lang="en-US" b="1" dirty="0">
                <a:latin typeface="+mj-lt"/>
              </a:rPr>
              <a:t>Data Structure</a:t>
            </a:r>
          </a:p>
        </p:txBody>
      </p:sp>
      <p:sp>
        <p:nvSpPr>
          <p:cNvPr id="3" name="Content Placeholder 2"/>
          <p:cNvSpPr>
            <a:spLocks noGrp="1"/>
          </p:cNvSpPr>
          <p:nvPr>
            <p:ph idx="1"/>
          </p:nvPr>
        </p:nvSpPr>
        <p:spPr>
          <a:xfrm>
            <a:off x="1981200" y="1102935"/>
            <a:ext cx="8097864" cy="1475898"/>
          </a:xfrm>
        </p:spPr>
        <p:txBody>
          <a:bodyPr/>
          <a:lstStyle/>
          <a:p>
            <a:pPr defTabSz="914400">
              <a:spcBef>
                <a:spcPts val="0"/>
              </a:spcBef>
            </a:pPr>
            <a:r>
              <a:rPr lang="en-US" sz="2800" b="1" dirty="0"/>
              <a:t>A data structure </a:t>
            </a:r>
            <a:r>
              <a:rPr lang="en-US" sz="2800" dirty="0"/>
              <a:t>is a collection of multiple pieces of data, arranged in a way that the data can be accessed efficiently.</a:t>
            </a:r>
            <a:endParaRPr lang="en-US" sz="2400" dirty="0"/>
          </a:p>
          <a:p>
            <a:pPr defTabSz="914400">
              <a:spcBef>
                <a:spcPts val="0"/>
              </a:spcBef>
            </a:pPr>
            <a:endParaRPr lang="en-US" dirty="0"/>
          </a:p>
        </p:txBody>
      </p:sp>
      <p:sp>
        <p:nvSpPr>
          <p:cNvPr id="2" name="Rounded Rectangle 1"/>
          <p:cNvSpPr/>
          <p:nvPr/>
        </p:nvSpPr>
        <p:spPr>
          <a:xfrm>
            <a:off x="2848947" y="2780524"/>
            <a:ext cx="2295331" cy="821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Tuple</a:t>
            </a:r>
          </a:p>
        </p:txBody>
      </p:sp>
      <p:sp>
        <p:nvSpPr>
          <p:cNvPr id="9" name="Rounded Rectangle 8"/>
          <p:cNvSpPr/>
          <p:nvPr/>
        </p:nvSpPr>
        <p:spPr>
          <a:xfrm>
            <a:off x="2848947" y="3803308"/>
            <a:ext cx="2295331" cy="821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Lists</a:t>
            </a:r>
          </a:p>
        </p:txBody>
      </p:sp>
      <p:sp>
        <p:nvSpPr>
          <p:cNvPr id="11" name="Rounded Rectangle 10"/>
          <p:cNvSpPr/>
          <p:nvPr/>
        </p:nvSpPr>
        <p:spPr>
          <a:xfrm>
            <a:off x="2848947" y="4826092"/>
            <a:ext cx="2295331" cy="821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Dictionaries</a:t>
            </a:r>
          </a:p>
        </p:txBody>
      </p:sp>
      <p:cxnSp>
        <p:nvCxnSpPr>
          <p:cNvPr id="15" name="Straight Arrow Connector 14"/>
          <p:cNvCxnSpPr/>
          <p:nvPr/>
        </p:nvCxnSpPr>
        <p:spPr>
          <a:xfrm>
            <a:off x="5330890" y="3247053"/>
            <a:ext cx="2052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5330890" y="4183225"/>
            <a:ext cx="2052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5330890" y="5246915"/>
            <a:ext cx="2052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Double Bracket 17"/>
          <p:cNvSpPr/>
          <p:nvPr/>
        </p:nvSpPr>
        <p:spPr>
          <a:xfrm>
            <a:off x="7850156" y="2780524"/>
            <a:ext cx="2228909" cy="63448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t>Immutable</a:t>
            </a:r>
            <a:r>
              <a:rPr lang="en-US" sz="2000" dirty="0"/>
              <a:t> Array</a:t>
            </a:r>
          </a:p>
        </p:txBody>
      </p:sp>
      <p:sp>
        <p:nvSpPr>
          <p:cNvPr id="19" name="Double Bracket 18"/>
          <p:cNvSpPr/>
          <p:nvPr/>
        </p:nvSpPr>
        <p:spPr>
          <a:xfrm>
            <a:off x="7850156" y="3896613"/>
            <a:ext cx="2228909" cy="63448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t>Mutable</a:t>
            </a:r>
            <a:r>
              <a:rPr lang="en-US" sz="2000" dirty="0"/>
              <a:t> Array</a:t>
            </a:r>
          </a:p>
        </p:txBody>
      </p:sp>
      <p:sp>
        <p:nvSpPr>
          <p:cNvPr id="20" name="Double Bracket 19"/>
          <p:cNvSpPr/>
          <p:nvPr/>
        </p:nvSpPr>
        <p:spPr>
          <a:xfrm>
            <a:off x="7850156" y="4919397"/>
            <a:ext cx="2228909" cy="63448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err="1"/>
              <a:t>Hashtables</a:t>
            </a:r>
            <a:endParaRPr lang="en-US" sz="2000" b="1" dirty="0"/>
          </a:p>
        </p:txBody>
      </p:sp>
    </p:spTree>
    <p:custDataLst>
      <p:tags r:id="rId1"/>
    </p:custDataLst>
    <p:extLst>
      <p:ext uri="{BB962C8B-B14F-4D97-AF65-F5344CB8AC3E}">
        <p14:creationId xmlns:p14="http://schemas.microsoft.com/office/powerpoint/2010/main" val="1922130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885826" y="204445"/>
            <a:ext cx="8229600" cy="797644"/>
          </a:xfrm>
        </p:spPr>
        <p:txBody>
          <a:bodyPr>
            <a:normAutofit/>
          </a:bodyPr>
          <a:lstStyle/>
          <a:p>
            <a:pPr algn="l"/>
            <a:r>
              <a:rPr lang="en-US" b="1" dirty="0">
                <a:latin typeface="+mj-lt"/>
              </a:rPr>
              <a:t>Lists ---  []</a:t>
            </a:r>
          </a:p>
        </p:txBody>
      </p:sp>
      <p:sp>
        <p:nvSpPr>
          <p:cNvPr id="3" name="Content Placeholder 2"/>
          <p:cNvSpPr>
            <a:spLocks noGrp="1"/>
          </p:cNvSpPr>
          <p:nvPr>
            <p:ph idx="1"/>
          </p:nvPr>
        </p:nvSpPr>
        <p:spPr>
          <a:xfrm>
            <a:off x="1182547" y="1304625"/>
            <a:ext cx="5959033" cy="4832645"/>
          </a:xfrm>
        </p:spPr>
        <p:txBody>
          <a:bodyPr/>
          <a:lstStyle/>
          <a:p>
            <a:pPr defTabSz="914400">
              <a:spcBef>
                <a:spcPts val="0"/>
              </a:spcBef>
            </a:pPr>
            <a:r>
              <a:rPr lang="en-US" sz="2800" b="1" dirty="0"/>
              <a:t>Lists</a:t>
            </a:r>
            <a:r>
              <a:rPr lang="en-US" sz="2800" dirty="0"/>
              <a:t> are a kind of </a:t>
            </a:r>
            <a:r>
              <a:rPr lang="en-US" sz="2800" i="1" dirty="0"/>
              <a:t>sequence</a:t>
            </a:r>
            <a:r>
              <a:rPr lang="en-US" sz="2800" dirty="0"/>
              <a:t>.</a:t>
            </a:r>
            <a:br>
              <a:rPr lang="en-US" sz="2800" dirty="0"/>
            </a:br>
            <a:endParaRPr lang="en-US" sz="2800" dirty="0"/>
          </a:p>
          <a:p>
            <a:pPr defTabSz="914400">
              <a:spcBef>
                <a:spcPts val="0"/>
              </a:spcBef>
            </a:pPr>
            <a:r>
              <a:rPr lang="en-US" sz="2800" i="1" dirty="0"/>
              <a:t>Sequence</a:t>
            </a:r>
            <a:r>
              <a:rPr lang="en-US" sz="2800" dirty="0"/>
              <a:t> is a means of allowing multiple data to exist together in a single unit, but as separate entities.</a:t>
            </a:r>
          </a:p>
          <a:p>
            <a:pPr defTabSz="914400">
              <a:spcBef>
                <a:spcPts val="0"/>
              </a:spcBef>
            </a:pPr>
            <a:br>
              <a:rPr lang="en-US" sz="2800" dirty="0"/>
            </a:br>
            <a:r>
              <a:rPr lang="en-US" sz="2800" dirty="0"/>
              <a:t>Lists are </a:t>
            </a:r>
            <a:r>
              <a:rPr lang="en-US" sz="2800" b="1" dirty="0"/>
              <a:t>mutable</a:t>
            </a:r>
            <a:r>
              <a:rPr lang="en-US" sz="2800" dirty="0"/>
              <a:t>!</a:t>
            </a:r>
          </a:p>
          <a:p>
            <a:pPr lvl="1" defTabSz="914400">
              <a:spcBef>
                <a:spcPts val="0"/>
              </a:spcBef>
            </a:pPr>
            <a:r>
              <a:rPr lang="en-US" sz="2400" dirty="0"/>
              <a:t>This has a beginning, middle, and end (just like on a piece of paper)</a:t>
            </a:r>
          </a:p>
          <a:p>
            <a:pPr defTabSz="914400">
              <a:spcBef>
                <a:spcPts val="0"/>
              </a:spcBef>
            </a:pPr>
            <a:endParaRPr lang="en-US" dirty="0"/>
          </a:p>
        </p:txBody>
      </p:sp>
      <p:pic>
        <p:nvPicPr>
          <p:cNvPr id="4" name="Picture 3"/>
          <p:cNvPicPr>
            <a:picLocks noChangeAspect="1"/>
          </p:cNvPicPr>
          <p:nvPr/>
        </p:nvPicPr>
        <p:blipFill>
          <a:blip r:embed="rId5"/>
          <a:stretch>
            <a:fillRect/>
          </a:stretch>
        </p:blipFill>
        <p:spPr>
          <a:xfrm>
            <a:off x="7942104" y="503092"/>
            <a:ext cx="3737635" cy="4061367"/>
          </a:xfrm>
          <a:prstGeom prst="rect">
            <a:avLst/>
          </a:prstGeom>
        </p:spPr>
      </p:pic>
    </p:spTree>
    <p:custDataLst>
      <p:tags r:id="rId1"/>
    </p:custDataLst>
    <p:extLst>
      <p:ext uri="{BB962C8B-B14F-4D97-AF65-F5344CB8AC3E}">
        <p14:creationId xmlns:p14="http://schemas.microsoft.com/office/powerpoint/2010/main" val="1382602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54283" y="207660"/>
            <a:ext cx="8229600" cy="797644"/>
          </a:xfrm>
        </p:spPr>
        <p:txBody>
          <a:bodyPr>
            <a:normAutofit/>
          </a:bodyPr>
          <a:lstStyle/>
          <a:p>
            <a:pPr algn="l"/>
            <a:r>
              <a:rPr lang="en-US" b="1" dirty="0">
                <a:latin typeface="+mj-lt"/>
              </a:rPr>
              <a:t>Creating Lists – []</a:t>
            </a:r>
          </a:p>
        </p:txBody>
      </p:sp>
      <p:sp>
        <p:nvSpPr>
          <p:cNvPr id="3" name="Content Placeholder 2"/>
          <p:cNvSpPr>
            <a:spLocks noGrp="1"/>
          </p:cNvSpPr>
          <p:nvPr>
            <p:ph idx="1"/>
          </p:nvPr>
        </p:nvSpPr>
        <p:spPr>
          <a:xfrm>
            <a:off x="886019" y="1200567"/>
            <a:ext cx="6174538" cy="4832645"/>
          </a:xfrm>
        </p:spPr>
        <p:txBody>
          <a:bodyPr/>
          <a:lstStyle/>
          <a:p>
            <a:pPr defTabSz="914400">
              <a:spcBef>
                <a:spcPts val="0"/>
              </a:spcBef>
            </a:pPr>
            <a:r>
              <a:rPr lang="en-US" sz="2400" dirty="0"/>
              <a:t>NOTE: It's best practice to create lists </a:t>
            </a:r>
            <a:r>
              <a:rPr lang="en-US" sz="2400" i="1" dirty="0"/>
              <a:t>of the same type</a:t>
            </a:r>
            <a:r>
              <a:rPr lang="en-US" sz="2400" dirty="0"/>
              <a:t>, though Python allows us to created mix-typed lists, too </a:t>
            </a:r>
            <a:br>
              <a:rPr lang="en-US" sz="2400" dirty="0"/>
            </a:br>
            <a:r>
              <a:rPr lang="en-US" sz="1800" dirty="0"/>
              <a:t>(as mentioned on the previous slide)</a:t>
            </a:r>
            <a:br>
              <a:rPr lang="en-US" sz="1400" dirty="0"/>
            </a:br>
            <a:endParaRPr lang="en-US" sz="2400" dirty="0"/>
          </a:p>
          <a:p>
            <a:pPr defTabSz="914400">
              <a:spcBef>
                <a:spcPts val="0"/>
              </a:spcBef>
            </a:pPr>
            <a:r>
              <a:rPr lang="en-US" sz="2400" dirty="0"/>
              <a:t>Creating a list is somewhat like creating a variable with a single value:</a:t>
            </a:r>
          </a:p>
          <a:p>
            <a:pPr defTabSz="914400">
              <a:spcBef>
                <a:spcPts val="0"/>
              </a:spcBef>
            </a:pPr>
            <a:endParaRPr lang="en-US" sz="2400" dirty="0"/>
          </a:p>
          <a:p>
            <a:pPr defTabSz="914400">
              <a:spcBef>
                <a:spcPts val="0"/>
              </a:spcBef>
            </a:pPr>
            <a:endParaRPr lang="en-US" sz="2400" dirty="0"/>
          </a:p>
        </p:txBody>
      </p:sp>
      <p:grpSp>
        <p:nvGrpSpPr>
          <p:cNvPr id="12" name="Group 11">
            <a:extLst>
              <a:ext uri="{FF2B5EF4-FFF2-40B4-BE49-F238E27FC236}">
                <a16:creationId xmlns:a16="http://schemas.microsoft.com/office/drawing/2014/main" id="{839B33BA-426C-60D4-9BC7-8F3F2459334A}"/>
              </a:ext>
            </a:extLst>
          </p:cNvPr>
          <p:cNvGrpSpPr/>
          <p:nvPr/>
        </p:nvGrpSpPr>
        <p:grpSpPr>
          <a:xfrm>
            <a:off x="1238685" y="4412872"/>
            <a:ext cx="5123518" cy="1406075"/>
            <a:chOff x="1701672" y="3741541"/>
            <a:chExt cx="5123518" cy="1406075"/>
          </a:xfrm>
        </p:grpSpPr>
        <p:sp>
          <p:nvSpPr>
            <p:cNvPr id="2" name="TextBox 1"/>
            <p:cNvSpPr txBox="1"/>
            <p:nvPr/>
          </p:nvSpPr>
          <p:spPr>
            <a:xfrm>
              <a:off x="1701672" y="4778284"/>
              <a:ext cx="5123518" cy="369332"/>
            </a:xfrm>
            <a:prstGeom prst="rect">
              <a:avLst/>
            </a:prstGeom>
            <a:noFill/>
          </p:spPr>
          <p:txBody>
            <a:bodyPr wrap="none" rtlCol="0">
              <a:spAutoFit/>
            </a:bodyPr>
            <a:lstStyle/>
            <a:p>
              <a:r>
                <a:rPr lang="en-US" dirty="0" err="1">
                  <a:latin typeface="Consolas" charset="0"/>
                  <a:ea typeface="Consolas" charset="0"/>
                  <a:cs typeface="Consolas" charset="0"/>
                </a:rPr>
                <a:t>myList</a:t>
              </a:r>
              <a:r>
                <a:rPr lang="en-US" dirty="0">
                  <a:latin typeface="Consolas" charset="0"/>
                  <a:ea typeface="Consolas" charset="0"/>
                  <a:cs typeface="Consolas" charset="0"/>
                </a:rPr>
                <a:t> = ["One", 4, "Tim", 3.45, False]</a:t>
              </a:r>
            </a:p>
          </p:txBody>
        </p:sp>
        <p:sp>
          <p:nvSpPr>
            <p:cNvPr id="5" name="Rectangle 4"/>
            <p:cNvSpPr/>
            <p:nvPr/>
          </p:nvSpPr>
          <p:spPr>
            <a:xfrm>
              <a:off x="2806106" y="4358351"/>
              <a:ext cx="4019084" cy="342900"/>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bg1"/>
                  </a:solidFill>
                </a:rPr>
                <a:t>      0,           1,         2,            3,            4     </a:t>
              </a:r>
            </a:p>
          </p:txBody>
        </p:sp>
        <p:sp>
          <p:nvSpPr>
            <p:cNvPr id="8" name="Right Arrow 7"/>
            <p:cNvSpPr/>
            <p:nvPr/>
          </p:nvSpPr>
          <p:spPr>
            <a:xfrm rot="19738153" flipH="1">
              <a:off x="3314448" y="3741541"/>
              <a:ext cx="1349918" cy="494723"/>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index</a:t>
              </a:r>
            </a:p>
          </p:txBody>
        </p:sp>
      </p:grpSp>
      <p:pic>
        <p:nvPicPr>
          <p:cNvPr id="11" name="Picture 10">
            <a:extLst>
              <a:ext uri="{FF2B5EF4-FFF2-40B4-BE49-F238E27FC236}">
                <a16:creationId xmlns:a16="http://schemas.microsoft.com/office/drawing/2014/main" id="{2604F404-6D50-C8B2-7D64-CE592D2729B3}"/>
              </a:ext>
            </a:extLst>
          </p:cNvPr>
          <p:cNvPicPr>
            <a:picLocks noChangeAspect="1"/>
          </p:cNvPicPr>
          <p:nvPr/>
        </p:nvPicPr>
        <p:blipFill>
          <a:blip r:embed="rId5"/>
          <a:stretch>
            <a:fillRect/>
          </a:stretch>
        </p:blipFill>
        <p:spPr>
          <a:xfrm>
            <a:off x="8296723" y="3987191"/>
            <a:ext cx="2915103" cy="1232945"/>
          </a:xfrm>
          <a:prstGeom prst="rect">
            <a:avLst/>
          </a:prstGeom>
          <a:ln>
            <a:solidFill>
              <a:schemeClr val="tx1"/>
            </a:solidFill>
          </a:ln>
        </p:spPr>
      </p:pic>
      <p:pic>
        <p:nvPicPr>
          <p:cNvPr id="13" name="Picture 12">
            <a:extLst>
              <a:ext uri="{FF2B5EF4-FFF2-40B4-BE49-F238E27FC236}">
                <a16:creationId xmlns:a16="http://schemas.microsoft.com/office/drawing/2014/main" id="{91C7DA56-0533-2715-F149-3B45913FA75C}"/>
              </a:ext>
            </a:extLst>
          </p:cNvPr>
          <p:cNvPicPr>
            <a:picLocks noChangeAspect="1"/>
          </p:cNvPicPr>
          <p:nvPr/>
        </p:nvPicPr>
        <p:blipFill>
          <a:blip r:embed="rId6"/>
          <a:stretch>
            <a:fillRect/>
          </a:stretch>
        </p:blipFill>
        <p:spPr>
          <a:xfrm>
            <a:off x="7571485" y="1337840"/>
            <a:ext cx="4431673" cy="2379481"/>
          </a:xfrm>
          <a:prstGeom prst="rect">
            <a:avLst/>
          </a:prstGeom>
          <a:ln>
            <a:solidFill>
              <a:schemeClr val="tx1"/>
            </a:solidFill>
          </a:ln>
        </p:spPr>
      </p:pic>
    </p:spTree>
    <p:custDataLst>
      <p:tags r:id="rId1"/>
    </p:custDataLst>
    <p:extLst>
      <p:ext uri="{BB962C8B-B14F-4D97-AF65-F5344CB8AC3E}">
        <p14:creationId xmlns:p14="http://schemas.microsoft.com/office/powerpoint/2010/main" val="1237297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530497" y="220068"/>
            <a:ext cx="8229600" cy="797644"/>
          </a:xfrm>
        </p:spPr>
        <p:txBody>
          <a:bodyPr>
            <a:normAutofit/>
          </a:bodyPr>
          <a:lstStyle/>
          <a:p>
            <a:pPr algn="l"/>
            <a:r>
              <a:rPr lang="en-US" b="1" dirty="0">
                <a:latin typeface="+mj-lt"/>
              </a:rPr>
              <a:t>Accessing data from our lists</a:t>
            </a:r>
          </a:p>
        </p:txBody>
      </p:sp>
      <p:sp>
        <p:nvSpPr>
          <p:cNvPr id="8" name="Content Placeholder 2"/>
          <p:cNvSpPr>
            <a:spLocks noGrp="1"/>
          </p:cNvSpPr>
          <p:nvPr>
            <p:ph idx="1"/>
          </p:nvPr>
        </p:nvSpPr>
        <p:spPr>
          <a:xfrm>
            <a:off x="988365" y="1117850"/>
            <a:ext cx="10308526" cy="4832645"/>
          </a:xfrm>
        </p:spPr>
        <p:txBody>
          <a:bodyPr/>
          <a:lstStyle/>
          <a:p>
            <a:pPr defTabSz="914400">
              <a:spcBef>
                <a:spcPts val="0"/>
              </a:spcBef>
            </a:pPr>
            <a:r>
              <a:rPr lang="en-US" sz="2800" b="1" dirty="0"/>
              <a:t>Remember: </a:t>
            </a:r>
            <a:r>
              <a:rPr lang="en-US" sz="2800" dirty="0"/>
              <a:t>It's a zero-based index!</a:t>
            </a:r>
          </a:p>
          <a:p>
            <a:pPr defTabSz="914400">
              <a:spcBef>
                <a:spcPts val="0"/>
              </a:spcBef>
            </a:pPr>
            <a:r>
              <a:rPr lang="en-US" sz="2800" dirty="0"/>
              <a:t>To get the third item in our list, what do we use???</a:t>
            </a:r>
          </a:p>
          <a:p>
            <a:pPr defTabSz="914400">
              <a:spcBef>
                <a:spcPts val="0"/>
              </a:spcBef>
            </a:pPr>
            <a:endParaRPr lang="en-US" sz="2800" dirty="0"/>
          </a:p>
          <a:p>
            <a:pPr marL="0" indent="0" defTabSz="914400">
              <a:spcBef>
                <a:spcPts val="0"/>
              </a:spcBef>
              <a:buNone/>
            </a:pPr>
            <a:br>
              <a:rPr lang="en-US" sz="2800" dirty="0"/>
            </a:br>
            <a:endParaRPr lang="en-US" sz="2800" dirty="0"/>
          </a:p>
          <a:p>
            <a:pPr marL="0" indent="0" defTabSz="914400">
              <a:spcBef>
                <a:spcPts val="0"/>
              </a:spcBef>
              <a:buNone/>
            </a:pPr>
            <a:endParaRPr lang="en-US" sz="2800" dirty="0"/>
          </a:p>
          <a:p>
            <a:pPr defTabSz="914400">
              <a:spcBef>
                <a:spcPts val="0"/>
              </a:spcBef>
            </a:pPr>
            <a:endParaRPr lang="en-US" sz="2800" dirty="0"/>
          </a:p>
          <a:p>
            <a:pPr defTabSz="914400">
              <a:spcBef>
                <a:spcPts val="0"/>
              </a:spcBef>
            </a:pPr>
            <a:endParaRPr lang="en-US" sz="2800" dirty="0"/>
          </a:p>
          <a:p>
            <a:pPr defTabSz="914400">
              <a:spcBef>
                <a:spcPts val="0"/>
              </a:spcBef>
            </a:pPr>
            <a:r>
              <a:rPr lang="en-US" sz="2800" dirty="0"/>
              <a:t>We can also get a range of values back from our list using a colon. </a:t>
            </a:r>
            <a:r>
              <a:rPr lang="en-US" sz="1200" dirty="0"/>
              <a:t>NOTE: The second parameter is the number after the one we want See below!</a:t>
            </a:r>
          </a:p>
          <a:p>
            <a:pPr defTabSz="914400">
              <a:spcBef>
                <a:spcPts val="0"/>
              </a:spcBef>
            </a:pPr>
            <a:endParaRPr lang="en-US" sz="2400" dirty="0"/>
          </a:p>
          <a:p>
            <a:pPr defTabSz="914400">
              <a:spcBef>
                <a:spcPts val="0"/>
              </a:spcBef>
            </a:pPr>
            <a:endParaRPr lang="en-US" dirty="0"/>
          </a:p>
        </p:txBody>
      </p:sp>
      <p:sp>
        <p:nvSpPr>
          <p:cNvPr id="11" name="TextBox 10"/>
          <p:cNvSpPr txBox="1"/>
          <p:nvPr/>
        </p:nvSpPr>
        <p:spPr>
          <a:xfrm>
            <a:off x="3286591" y="2390775"/>
            <a:ext cx="5123518" cy="369332"/>
          </a:xfrm>
          <a:prstGeom prst="rect">
            <a:avLst/>
          </a:prstGeom>
          <a:noFill/>
        </p:spPr>
        <p:txBody>
          <a:bodyPr wrap="none" rtlCol="0">
            <a:spAutoFit/>
          </a:bodyPr>
          <a:lstStyle/>
          <a:p>
            <a:r>
              <a:rPr lang="en-US" dirty="0" err="1">
                <a:latin typeface="Consolas" charset="0"/>
                <a:ea typeface="Consolas" charset="0"/>
                <a:cs typeface="Consolas" charset="0"/>
              </a:rPr>
              <a:t>myList</a:t>
            </a:r>
            <a:r>
              <a:rPr lang="en-US" dirty="0">
                <a:latin typeface="Consolas" charset="0"/>
                <a:ea typeface="Consolas" charset="0"/>
                <a:cs typeface="Consolas" charset="0"/>
              </a:rPr>
              <a:t> = ["One", 4, "Tim", 3.45, False]</a:t>
            </a:r>
          </a:p>
        </p:txBody>
      </p:sp>
      <p:sp>
        <p:nvSpPr>
          <p:cNvPr id="12" name="TextBox 11"/>
          <p:cNvSpPr txBox="1"/>
          <p:nvPr/>
        </p:nvSpPr>
        <p:spPr>
          <a:xfrm>
            <a:off x="3286592" y="2961798"/>
            <a:ext cx="2717411" cy="369332"/>
          </a:xfrm>
          <a:prstGeom prst="rect">
            <a:avLst/>
          </a:prstGeom>
          <a:noFill/>
        </p:spPr>
        <p:txBody>
          <a:bodyPr wrap="none" rtlCol="0">
            <a:spAutoFit/>
          </a:bodyPr>
          <a:lstStyle/>
          <a:p>
            <a:r>
              <a:rPr lang="en-US" dirty="0" err="1">
                <a:latin typeface="Consolas" charset="0"/>
                <a:ea typeface="Consolas" charset="0"/>
                <a:cs typeface="Consolas" charset="0"/>
              </a:rPr>
              <a:t>thirdVal</a:t>
            </a:r>
            <a:r>
              <a:rPr lang="en-US" dirty="0">
                <a:latin typeface="Consolas" charset="0"/>
                <a:ea typeface="Consolas" charset="0"/>
                <a:cs typeface="Consolas" charset="0"/>
              </a:rPr>
              <a:t> = </a:t>
            </a:r>
            <a:r>
              <a:rPr lang="en-US" dirty="0" err="1">
                <a:latin typeface="Consolas" charset="0"/>
                <a:ea typeface="Consolas" charset="0"/>
                <a:cs typeface="Consolas" charset="0"/>
              </a:rPr>
              <a:t>myList</a:t>
            </a:r>
            <a:r>
              <a:rPr lang="en-US" dirty="0">
                <a:latin typeface="Consolas" charset="0"/>
                <a:ea typeface="Consolas" charset="0"/>
                <a:cs typeface="Consolas" charset="0"/>
              </a:rPr>
              <a:t>[2]</a:t>
            </a:r>
          </a:p>
        </p:txBody>
      </p:sp>
      <p:pic>
        <p:nvPicPr>
          <p:cNvPr id="4" name="Picture 3">
            <a:extLst>
              <a:ext uri="{FF2B5EF4-FFF2-40B4-BE49-F238E27FC236}">
                <a16:creationId xmlns:a16="http://schemas.microsoft.com/office/drawing/2014/main" id="{F697AAEA-A5C9-E146-F874-4782B9B3273E}"/>
              </a:ext>
            </a:extLst>
          </p:cNvPr>
          <p:cNvPicPr>
            <a:picLocks noChangeAspect="1"/>
          </p:cNvPicPr>
          <p:nvPr/>
        </p:nvPicPr>
        <p:blipFill>
          <a:blip r:embed="rId5"/>
          <a:stretch>
            <a:fillRect/>
          </a:stretch>
        </p:blipFill>
        <p:spPr>
          <a:xfrm>
            <a:off x="2639993" y="2384635"/>
            <a:ext cx="5638800" cy="1816100"/>
          </a:xfrm>
          <a:prstGeom prst="rect">
            <a:avLst/>
          </a:prstGeom>
        </p:spPr>
      </p:pic>
      <p:sp>
        <p:nvSpPr>
          <p:cNvPr id="2" name="Left Arrow 1"/>
          <p:cNvSpPr/>
          <p:nvPr/>
        </p:nvSpPr>
        <p:spPr>
          <a:xfrm>
            <a:off x="6004003" y="3046188"/>
            <a:ext cx="4031248" cy="557458"/>
          </a:xfrm>
          <a:prstGeom prst="lef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solidFill>
              </a:rPr>
              <a:t>We ask for index 2, NOT 3!</a:t>
            </a:r>
          </a:p>
        </p:txBody>
      </p:sp>
      <p:sp>
        <p:nvSpPr>
          <p:cNvPr id="21" name="Rectangle 20"/>
          <p:cNvSpPr/>
          <p:nvPr/>
        </p:nvSpPr>
        <p:spPr>
          <a:xfrm>
            <a:off x="4455787" y="2325292"/>
            <a:ext cx="5579464" cy="2843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dirty="0">
                <a:solidFill>
                  <a:schemeClr val="bg1">
                    <a:lumMod val="95000"/>
                  </a:schemeClr>
                </a:solidFill>
              </a:rPr>
              <a:t>  [   0,      1,       2,         3,         4 ]      </a:t>
            </a:r>
            <a:r>
              <a:rPr lang="en-US" dirty="0">
                <a:solidFill>
                  <a:schemeClr val="bg1">
                    <a:lumMod val="95000"/>
                  </a:schemeClr>
                </a:solidFill>
                <a:sym typeface="Wingdings" pitchFamily="2" charset="2"/>
              </a:rPr>
              <a:t> list indexes</a:t>
            </a:r>
            <a:r>
              <a:rPr lang="en-US" dirty="0">
                <a:solidFill>
                  <a:schemeClr val="bg1">
                    <a:lumMod val="95000"/>
                  </a:schemeClr>
                </a:solidFill>
              </a:rPr>
              <a:t>  </a:t>
            </a:r>
          </a:p>
        </p:txBody>
      </p:sp>
      <p:pic>
        <p:nvPicPr>
          <p:cNvPr id="9" name="Picture 8" descr="A computer screen shot of a number&#10;&#10;Description automatically generated">
            <a:extLst>
              <a:ext uri="{FF2B5EF4-FFF2-40B4-BE49-F238E27FC236}">
                <a16:creationId xmlns:a16="http://schemas.microsoft.com/office/drawing/2014/main" id="{1CA48431-87C0-5364-07D7-3CC371A512FE}"/>
              </a:ext>
            </a:extLst>
          </p:cNvPr>
          <p:cNvPicPr>
            <a:picLocks noChangeAspect="1"/>
          </p:cNvPicPr>
          <p:nvPr/>
        </p:nvPicPr>
        <p:blipFill>
          <a:blip r:embed="rId6"/>
          <a:stretch>
            <a:fillRect/>
          </a:stretch>
        </p:blipFill>
        <p:spPr>
          <a:xfrm>
            <a:off x="2636135" y="5219283"/>
            <a:ext cx="5118903" cy="1464191"/>
          </a:xfrm>
          <a:prstGeom prst="rect">
            <a:avLst/>
          </a:prstGeom>
        </p:spPr>
      </p:pic>
      <p:sp>
        <p:nvSpPr>
          <p:cNvPr id="20" name="Left Arrow 19"/>
          <p:cNvSpPr/>
          <p:nvPr/>
        </p:nvSpPr>
        <p:spPr>
          <a:xfrm>
            <a:off x="6318105" y="5611316"/>
            <a:ext cx="3717146" cy="557458"/>
          </a:xfrm>
          <a:prstGeom prst="lef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chemeClr val="bg1"/>
                </a:solidFill>
              </a:rPr>
              <a:t>Why did I use 5 here???</a:t>
            </a:r>
          </a:p>
        </p:txBody>
      </p:sp>
    </p:spTree>
    <p:custDataLst>
      <p:tags r:id="rId1"/>
    </p:custDataLst>
    <p:extLst>
      <p:ext uri="{BB962C8B-B14F-4D97-AF65-F5344CB8AC3E}">
        <p14:creationId xmlns:p14="http://schemas.microsoft.com/office/powerpoint/2010/main" val="469224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54284" y="62294"/>
            <a:ext cx="8229600" cy="797644"/>
          </a:xfrm>
        </p:spPr>
        <p:txBody>
          <a:bodyPr>
            <a:normAutofit/>
          </a:bodyPr>
          <a:lstStyle/>
          <a:p>
            <a:pPr algn="l"/>
            <a:r>
              <a:rPr lang="en-US" b="1" dirty="0">
                <a:latin typeface="+mj-lt"/>
              </a:rPr>
              <a:t>List of lists</a:t>
            </a:r>
          </a:p>
        </p:txBody>
      </p:sp>
      <p:sp>
        <p:nvSpPr>
          <p:cNvPr id="3" name="Content Placeholder 2"/>
          <p:cNvSpPr>
            <a:spLocks noGrp="1"/>
          </p:cNvSpPr>
          <p:nvPr>
            <p:ph idx="1"/>
          </p:nvPr>
        </p:nvSpPr>
        <p:spPr>
          <a:xfrm>
            <a:off x="886020" y="897482"/>
            <a:ext cx="8097864" cy="1341685"/>
          </a:xfrm>
        </p:spPr>
        <p:txBody>
          <a:bodyPr/>
          <a:lstStyle/>
          <a:p>
            <a:pPr defTabSz="914400">
              <a:spcBef>
                <a:spcPts val="0"/>
              </a:spcBef>
            </a:pPr>
            <a:r>
              <a:rPr lang="en-US" sz="2800" dirty="0"/>
              <a:t>The data inside a list can be any data type.</a:t>
            </a:r>
          </a:p>
          <a:p>
            <a:pPr defTabSz="914400">
              <a:spcBef>
                <a:spcPts val="0"/>
              </a:spcBef>
            </a:pPr>
            <a:r>
              <a:rPr lang="en-US" sz="2800" dirty="0"/>
              <a:t>This can be: </a:t>
            </a:r>
            <a:r>
              <a:rPr lang="en-US" sz="2800" dirty="0" err="1"/>
              <a:t>int</a:t>
            </a:r>
            <a:r>
              <a:rPr lang="en-US" sz="2800" dirty="0"/>
              <a:t>(), float(), </a:t>
            </a:r>
            <a:r>
              <a:rPr lang="en-US" sz="2800" dirty="0" err="1"/>
              <a:t>str</a:t>
            </a:r>
            <a:r>
              <a:rPr lang="en-US" sz="2800" dirty="0"/>
              <a:t>(), Boolean, or even a list</a:t>
            </a:r>
          </a:p>
          <a:p>
            <a:pPr defTabSz="914400">
              <a:spcBef>
                <a:spcPts val="0"/>
              </a:spcBef>
            </a:pPr>
            <a:endParaRPr lang="en-US" sz="2800" dirty="0"/>
          </a:p>
          <a:p>
            <a:pPr defTabSz="914400">
              <a:spcBef>
                <a:spcPts val="0"/>
              </a:spcBef>
            </a:pPr>
            <a:endParaRPr lang="en-US" sz="3600" dirty="0"/>
          </a:p>
        </p:txBody>
      </p:sp>
      <p:sp>
        <p:nvSpPr>
          <p:cNvPr id="4" name="TextBox 3"/>
          <p:cNvSpPr txBox="1"/>
          <p:nvPr/>
        </p:nvSpPr>
        <p:spPr>
          <a:xfrm>
            <a:off x="1265025" y="2713394"/>
            <a:ext cx="8070980" cy="317009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sz="2000" dirty="0">
                <a:latin typeface="Consolas" charset="0"/>
                <a:ea typeface="Consolas" charset="0"/>
                <a:cs typeface="Consolas" charset="0"/>
              </a:rPr>
              <a:t>&gt;&gt;&gt; </a:t>
            </a:r>
            <a:r>
              <a:rPr lang="en-US" sz="2000" dirty="0" err="1">
                <a:latin typeface="Consolas" charset="0"/>
                <a:ea typeface="Consolas" charset="0"/>
                <a:cs typeface="Consolas" charset="0"/>
              </a:rPr>
              <a:t>myList</a:t>
            </a:r>
            <a:r>
              <a:rPr lang="en-US" sz="2000" dirty="0">
                <a:latin typeface="Consolas" charset="0"/>
                <a:ea typeface="Consolas" charset="0"/>
                <a:cs typeface="Consolas" charset="0"/>
              </a:rPr>
              <a:t> = [5, 3.4, [1,2,3], 33, 109]</a:t>
            </a:r>
          </a:p>
          <a:p>
            <a:r>
              <a:rPr lang="en-US" sz="2000" dirty="0">
                <a:latin typeface="Consolas" charset="0"/>
                <a:ea typeface="Consolas" charset="0"/>
                <a:cs typeface="Consolas" charset="0"/>
              </a:rPr>
              <a:t>&gt;&gt;&gt; print(</a:t>
            </a:r>
            <a:r>
              <a:rPr lang="en-US" sz="2000" dirty="0" err="1">
                <a:latin typeface="Consolas" charset="0"/>
                <a:ea typeface="Consolas" charset="0"/>
                <a:cs typeface="Consolas" charset="0"/>
              </a:rPr>
              <a:t>myList</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[5, 3.4, [1,2,3], 33, 109]</a:t>
            </a: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&gt;&gt;&gt; print(</a:t>
            </a:r>
            <a:r>
              <a:rPr lang="en-US" sz="2000" dirty="0" err="1">
                <a:latin typeface="Consolas" charset="0"/>
                <a:ea typeface="Consolas" charset="0"/>
                <a:cs typeface="Consolas" charset="0"/>
              </a:rPr>
              <a:t>myList</a:t>
            </a:r>
            <a:r>
              <a:rPr lang="en-US" sz="2000" dirty="0">
                <a:latin typeface="Consolas" charset="0"/>
                <a:ea typeface="Consolas" charset="0"/>
                <a:cs typeface="Consolas" charset="0"/>
              </a:rPr>
              <a:t>[2])</a:t>
            </a:r>
          </a:p>
          <a:p>
            <a:r>
              <a:rPr lang="en-US" sz="2000" dirty="0">
                <a:latin typeface="Consolas" charset="0"/>
                <a:ea typeface="Consolas" charset="0"/>
                <a:cs typeface="Consolas" charset="0"/>
              </a:rPr>
              <a:t>[1,2,3]</a:t>
            </a: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		&lt;</a:t>
            </a:r>
            <a:r>
              <a:rPr lang="en-US" sz="2000" dirty="0" err="1">
                <a:latin typeface="Consolas" charset="0"/>
                <a:ea typeface="Consolas" charset="0"/>
                <a:cs typeface="Consolas" charset="0"/>
              </a:rPr>
              <a:t>outerList</a:t>
            </a:r>
            <a:r>
              <a:rPr lang="en-US" sz="2000" dirty="0">
                <a:latin typeface="Consolas" charset="0"/>
                <a:ea typeface="Consolas" charset="0"/>
                <a:cs typeface="Consolas" charset="0"/>
              </a:rPr>
              <a:t>&gt;[&lt;</a:t>
            </a:r>
            <a:r>
              <a:rPr lang="en-US" sz="2000" dirty="0" err="1">
                <a:latin typeface="Consolas" charset="0"/>
                <a:ea typeface="Consolas" charset="0"/>
                <a:cs typeface="Consolas" charset="0"/>
              </a:rPr>
              <a:t>outerListIndex</a:t>
            </a:r>
            <a:r>
              <a:rPr lang="en-US" sz="2000" dirty="0">
                <a:latin typeface="Consolas" charset="0"/>
                <a:ea typeface="Consolas" charset="0"/>
                <a:cs typeface="Consolas" charset="0"/>
              </a:rPr>
              <a:t>&gt;][&lt;</a:t>
            </a:r>
            <a:r>
              <a:rPr lang="en-US" sz="2000" dirty="0" err="1">
                <a:latin typeface="Consolas" charset="0"/>
                <a:ea typeface="Consolas" charset="0"/>
                <a:cs typeface="Consolas" charset="0"/>
              </a:rPr>
              <a:t>innerListIndex</a:t>
            </a:r>
            <a:r>
              <a:rPr lang="en-US" sz="2000" dirty="0">
                <a:latin typeface="Consolas" charset="0"/>
                <a:ea typeface="Consolas" charset="0"/>
                <a:cs typeface="Consolas" charset="0"/>
              </a:rPr>
              <a:t>&gt;]</a:t>
            </a: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&gt;&gt;&gt; print(</a:t>
            </a:r>
            <a:r>
              <a:rPr lang="en-US" sz="2000" dirty="0" err="1">
                <a:latin typeface="Consolas" charset="0"/>
                <a:ea typeface="Consolas" charset="0"/>
                <a:cs typeface="Consolas" charset="0"/>
              </a:rPr>
              <a:t>myList</a:t>
            </a:r>
            <a:r>
              <a:rPr lang="en-US" sz="2000" dirty="0">
                <a:solidFill>
                  <a:srgbClr val="C00000"/>
                </a:solidFill>
                <a:latin typeface="Consolas" charset="0"/>
                <a:ea typeface="Consolas" charset="0"/>
                <a:cs typeface="Consolas" charset="0"/>
              </a:rPr>
              <a:t>[2][1]</a:t>
            </a:r>
            <a:r>
              <a:rPr lang="en-US" sz="2000" dirty="0">
                <a:latin typeface="Consolas" charset="0"/>
                <a:ea typeface="Consolas" charset="0"/>
                <a:cs typeface="Consolas" charset="0"/>
              </a:rPr>
              <a:t>)</a:t>
            </a:r>
          </a:p>
        </p:txBody>
      </p:sp>
      <p:sp>
        <p:nvSpPr>
          <p:cNvPr id="2" name="Right Arrow 1"/>
          <p:cNvSpPr/>
          <p:nvPr/>
        </p:nvSpPr>
        <p:spPr>
          <a:xfrm>
            <a:off x="-108936" y="4684632"/>
            <a:ext cx="2192660" cy="63448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remember</a:t>
            </a:r>
          </a:p>
        </p:txBody>
      </p:sp>
      <p:sp>
        <p:nvSpPr>
          <p:cNvPr id="6" name="TextBox 5">
            <a:extLst>
              <a:ext uri="{FF2B5EF4-FFF2-40B4-BE49-F238E27FC236}">
                <a16:creationId xmlns:a16="http://schemas.microsoft.com/office/drawing/2014/main" id="{BBF906F1-BCB1-A72E-8489-5CF6A98CA31D}"/>
              </a:ext>
            </a:extLst>
          </p:cNvPr>
          <p:cNvSpPr txBox="1"/>
          <p:nvPr/>
        </p:nvSpPr>
        <p:spPr>
          <a:xfrm>
            <a:off x="8946827" y="2176396"/>
            <a:ext cx="2822035" cy="147732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tx1">
                    <a:lumMod val="85000"/>
                    <a:lumOff val="15000"/>
                  </a:schemeClr>
                </a:solidFill>
              </a:rPr>
              <a:t>NOTE: in other programming languages a list of lists is called a </a:t>
            </a:r>
            <a:r>
              <a:rPr lang="en-US" b="1" i="1" dirty="0">
                <a:solidFill>
                  <a:schemeClr val="tx1">
                    <a:lumMod val="85000"/>
                    <a:lumOff val="15000"/>
                  </a:schemeClr>
                </a:solidFill>
              </a:rPr>
              <a:t>multidimensional numerical array</a:t>
            </a:r>
            <a:endParaRPr lang="en-US" b="1" dirty="0">
              <a:solidFill>
                <a:schemeClr val="tx1">
                  <a:lumMod val="85000"/>
                  <a:lumOff val="15000"/>
                </a:schemeClr>
              </a:solidFill>
            </a:endParaRPr>
          </a:p>
        </p:txBody>
      </p:sp>
      <p:sp>
        <p:nvSpPr>
          <p:cNvPr id="7" name="Left Arrow 6">
            <a:extLst>
              <a:ext uri="{FF2B5EF4-FFF2-40B4-BE49-F238E27FC236}">
                <a16:creationId xmlns:a16="http://schemas.microsoft.com/office/drawing/2014/main" id="{5D363481-8CC5-D75A-2F78-B64BEC3466D1}"/>
              </a:ext>
            </a:extLst>
          </p:cNvPr>
          <p:cNvSpPr/>
          <p:nvPr/>
        </p:nvSpPr>
        <p:spPr>
          <a:xfrm>
            <a:off x="4701721" y="5319116"/>
            <a:ext cx="5127584" cy="73285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dirty="0"/>
              <a:t>We add 2</a:t>
            </a:r>
            <a:r>
              <a:rPr lang="en-US" sz="1600" baseline="30000" dirty="0"/>
              <a:t>nd</a:t>
            </a:r>
            <a:r>
              <a:rPr lang="en-US" sz="1600" dirty="0"/>
              <a:t> index to access our nested list value</a:t>
            </a:r>
          </a:p>
        </p:txBody>
      </p:sp>
    </p:spTree>
    <p:custDataLst>
      <p:tags r:id="rId1"/>
    </p:custDataLst>
    <p:extLst>
      <p:ext uri="{BB962C8B-B14F-4D97-AF65-F5344CB8AC3E}">
        <p14:creationId xmlns:p14="http://schemas.microsoft.com/office/powerpoint/2010/main" val="1545863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16466" y="165144"/>
            <a:ext cx="8229600" cy="797644"/>
          </a:xfrm>
        </p:spPr>
        <p:txBody>
          <a:bodyPr/>
          <a:lstStyle/>
          <a:p>
            <a:pPr algn="l"/>
            <a:r>
              <a:rPr lang="en-US" b="1" dirty="0">
                <a:latin typeface="+mj-lt"/>
              </a:rPr>
              <a:t>Words to remember</a:t>
            </a:r>
            <a:r>
              <a:rPr lang="mr-IN" b="1" dirty="0">
                <a:latin typeface="+mj-lt"/>
              </a:rPr>
              <a:t>…</a:t>
            </a:r>
            <a:endParaRPr lang="en-US" b="1" dirty="0">
              <a:latin typeface="+mj-lt"/>
            </a:endParaRPr>
          </a:p>
        </p:txBody>
      </p:sp>
      <p:sp>
        <p:nvSpPr>
          <p:cNvPr id="5" name="Content Placeholder 4"/>
          <p:cNvSpPr>
            <a:spLocks noGrp="1"/>
          </p:cNvSpPr>
          <p:nvPr>
            <p:ph idx="1"/>
            <p:custDataLst>
              <p:tags r:id="rId3"/>
            </p:custDataLst>
          </p:nvPr>
        </p:nvSpPr>
        <p:spPr>
          <a:xfrm>
            <a:off x="716466" y="1369249"/>
            <a:ext cx="8416383" cy="4525963"/>
          </a:xfrm>
        </p:spPr>
        <p:txBody>
          <a:bodyPr/>
          <a:lstStyle/>
          <a:p>
            <a:r>
              <a:rPr lang="en-US" sz="2000" b="1" dirty="0"/>
              <a:t>Programming can be immensely </a:t>
            </a:r>
            <a:r>
              <a:rPr lang="en-US" sz="2000" b="1" dirty="0">
                <a:solidFill>
                  <a:schemeClr val="accent2"/>
                </a:solidFill>
              </a:rPr>
              <a:t>rewarding</a:t>
            </a:r>
            <a:r>
              <a:rPr lang="en-US" sz="2000" dirty="0"/>
              <a:t>! When you can tackle a complex problem by writing a program it’s very exciting and fulfilling. When your boss can’t figure something out and you write code to solve the problem, it’s great.</a:t>
            </a:r>
            <a:br>
              <a:rPr lang="en-US" sz="2000" dirty="0"/>
            </a:br>
            <a:endParaRPr lang="en-US" sz="2000" dirty="0"/>
          </a:p>
          <a:p>
            <a:r>
              <a:rPr lang="en-US" sz="2000" b="1" dirty="0"/>
              <a:t>Programming can be </a:t>
            </a:r>
            <a:r>
              <a:rPr lang="en-US" sz="2000" b="1" dirty="0">
                <a:solidFill>
                  <a:schemeClr val="accent2"/>
                </a:solidFill>
              </a:rPr>
              <a:t>frustrating</a:t>
            </a:r>
            <a:r>
              <a:rPr lang="en-US" sz="2000" dirty="0"/>
              <a:t>! If you forget to use proper syntax, forget how to use a specific module or class, leave a huge security hole in your program, it can be very annoying and exasperating because the code won’t execute.</a:t>
            </a:r>
            <a:br>
              <a:rPr lang="en-US" sz="2000" dirty="0"/>
            </a:br>
            <a:endParaRPr lang="en-US" sz="2000" dirty="0"/>
          </a:p>
          <a:p>
            <a:r>
              <a:rPr lang="en-US" sz="2000" dirty="0"/>
              <a:t>You won’t learn how to write complex Python programs overnight. </a:t>
            </a:r>
            <a:r>
              <a:rPr lang="en-US" sz="2000" b="1" dirty="0"/>
              <a:t>Give yourself time to learn, </a:t>
            </a:r>
            <a:r>
              <a:rPr lang="en-US" sz="2000" b="1" dirty="0">
                <a:solidFill>
                  <a:schemeClr val="accent2"/>
                </a:solidFill>
              </a:rPr>
              <a:t>forgive yourself for mistakes</a:t>
            </a:r>
            <a:r>
              <a:rPr lang="en-US" sz="2000" dirty="0"/>
              <a:t>; it will help. Don’t be </a:t>
            </a:r>
            <a:r>
              <a:rPr lang="en-US" sz="2000" i="1" dirty="0"/>
              <a:t>afraid</a:t>
            </a:r>
            <a:r>
              <a:rPr lang="en-US" sz="2000" dirty="0"/>
              <a:t> to make mistakes! You won’t destroy the world. Mistakes are an important way we discover and remember, especially when learning to program.</a:t>
            </a:r>
          </a:p>
        </p:txBody>
      </p:sp>
      <p:pic>
        <p:nvPicPr>
          <p:cNvPr id="1028" name="Picture 4" descr="panda table flip GIF">
            <a:extLst>
              <a:ext uri="{FF2B5EF4-FFF2-40B4-BE49-F238E27FC236}">
                <a16:creationId xmlns:a16="http://schemas.microsoft.com/office/drawing/2014/main" id="{E029948E-C616-B99B-7193-2C0B7153A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5253" y="2062696"/>
            <a:ext cx="2564598" cy="156953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2AD42A8-282D-E84E-D2C5-7A6D721BB3AB}"/>
              </a:ext>
            </a:extLst>
          </p:cNvPr>
          <p:cNvSpPr txBox="1"/>
          <p:nvPr/>
        </p:nvSpPr>
        <p:spPr>
          <a:xfrm>
            <a:off x="9439900" y="3802566"/>
            <a:ext cx="2576346" cy="215444"/>
          </a:xfrm>
          <a:prstGeom prst="rect">
            <a:avLst/>
          </a:prstGeom>
          <a:noFill/>
        </p:spPr>
        <p:txBody>
          <a:bodyPr wrap="none" rtlCol="0">
            <a:spAutoFit/>
          </a:bodyPr>
          <a:lstStyle/>
          <a:p>
            <a:r>
              <a:rPr lang="en-US" sz="800" dirty="0">
                <a:hlinkClick r:id="rId7"/>
              </a:rPr>
              <a:t>https://giphy.com/gifs/panda-table-flip-e24Q8FKE2mxRS</a:t>
            </a:r>
            <a:r>
              <a:rPr lang="en-US" sz="800" dirty="0"/>
              <a:t> </a:t>
            </a:r>
          </a:p>
        </p:txBody>
      </p:sp>
    </p:spTree>
    <p:custDataLst>
      <p:tags r:id="rId1"/>
    </p:custDataLst>
    <p:extLst>
      <p:ext uri="{BB962C8B-B14F-4D97-AF65-F5344CB8AC3E}">
        <p14:creationId xmlns:p14="http://schemas.microsoft.com/office/powerpoint/2010/main" val="1435510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54283" y="221548"/>
            <a:ext cx="8229600" cy="797644"/>
          </a:xfrm>
        </p:spPr>
        <p:txBody>
          <a:bodyPr>
            <a:normAutofit/>
          </a:bodyPr>
          <a:lstStyle/>
          <a:p>
            <a:pPr algn="l"/>
            <a:r>
              <a:rPr lang="en-US" b="1" dirty="0">
                <a:latin typeface="+mj-lt"/>
              </a:rPr>
              <a:t>Tuple ---&gt;  ()</a:t>
            </a:r>
          </a:p>
        </p:txBody>
      </p:sp>
      <p:sp>
        <p:nvSpPr>
          <p:cNvPr id="3" name="Content Placeholder 2"/>
          <p:cNvSpPr>
            <a:spLocks noGrp="1"/>
          </p:cNvSpPr>
          <p:nvPr>
            <p:ph idx="1"/>
          </p:nvPr>
        </p:nvSpPr>
        <p:spPr>
          <a:xfrm>
            <a:off x="1275145" y="1272456"/>
            <a:ext cx="9709230" cy="4832645"/>
          </a:xfrm>
        </p:spPr>
        <p:txBody>
          <a:bodyPr/>
          <a:lstStyle/>
          <a:p>
            <a:pPr defTabSz="914400">
              <a:spcBef>
                <a:spcPts val="0"/>
              </a:spcBef>
            </a:pPr>
            <a:r>
              <a:rPr lang="en-US" sz="2400" b="1" dirty="0"/>
              <a:t>Tuples </a:t>
            </a:r>
            <a:r>
              <a:rPr lang="en-US" sz="2400" dirty="0"/>
              <a:t>are a kind of </a:t>
            </a:r>
            <a:r>
              <a:rPr lang="en-US" sz="2400" i="1" dirty="0"/>
              <a:t>sequence</a:t>
            </a:r>
            <a:r>
              <a:rPr lang="en-US" sz="2400" dirty="0"/>
              <a:t>.</a:t>
            </a:r>
          </a:p>
          <a:p>
            <a:r>
              <a:rPr lang="en-US" sz="2400" dirty="0"/>
              <a:t>Tuples (generally) are sequences of different kinds of stuff, and you deal with the tuple as a coherent unit.</a:t>
            </a:r>
          </a:p>
          <a:p>
            <a:r>
              <a:rPr lang="en-US" sz="2400" dirty="0"/>
              <a:t> A  tuple is generally enclosed in parentheses.</a:t>
            </a:r>
          </a:p>
          <a:p>
            <a:r>
              <a:rPr lang="en-US" sz="2400" b="1" dirty="0"/>
              <a:t>Tuples are immutable</a:t>
            </a:r>
            <a:r>
              <a:rPr lang="en-US" sz="2400" dirty="0"/>
              <a:t>!</a:t>
            </a:r>
          </a:p>
          <a:p>
            <a:r>
              <a:rPr lang="en-US" sz="2400" dirty="0"/>
              <a:t>There is considerable overlap in the ways tuples and lists can be used, but the built-in capabilities of the two structures highlight some of the distinctions (from: </a:t>
            </a:r>
            <a:r>
              <a:rPr lang="en-US" sz="2400" dirty="0">
                <a:hlinkClick r:id="rId5"/>
              </a:rPr>
              <a:t>http://news.e-scribe.com/397)</a:t>
            </a:r>
            <a:r>
              <a:rPr lang="en-US" sz="2400" dirty="0"/>
              <a:t>.</a:t>
            </a:r>
          </a:p>
          <a:p>
            <a:r>
              <a:rPr lang="en-US" sz="2400" dirty="0"/>
              <a:t>A tuple has a numeric index (like a list)!</a:t>
            </a:r>
            <a:endParaRPr lang="en-US" sz="2000" dirty="0"/>
          </a:p>
          <a:p>
            <a:endParaRPr lang="en-US" sz="2400" dirty="0"/>
          </a:p>
        </p:txBody>
      </p:sp>
    </p:spTree>
    <p:custDataLst>
      <p:tags r:id="rId1"/>
    </p:custDataLst>
    <p:extLst>
      <p:ext uri="{BB962C8B-B14F-4D97-AF65-F5344CB8AC3E}">
        <p14:creationId xmlns:p14="http://schemas.microsoft.com/office/powerpoint/2010/main" val="2086661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42709" y="124776"/>
            <a:ext cx="8229600" cy="797644"/>
          </a:xfrm>
        </p:spPr>
        <p:txBody>
          <a:bodyPr>
            <a:normAutofit/>
          </a:bodyPr>
          <a:lstStyle/>
          <a:p>
            <a:pPr algn="l"/>
            <a:r>
              <a:rPr lang="en-US" b="1" dirty="0">
                <a:latin typeface="+mj-lt"/>
              </a:rPr>
              <a:t>Creating Tuples</a:t>
            </a:r>
          </a:p>
        </p:txBody>
      </p:sp>
      <p:sp>
        <p:nvSpPr>
          <p:cNvPr id="3" name="Content Placeholder 2"/>
          <p:cNvSpPr>
            <a:spLocks noGrp="1"/>
          </p:cNvSpPr>
          <p:nvPr>
            <p:ph idx="1"/>
          </p:nvPr>
        </p:nvSpPr>
        <p:spPr>
          <a:xfrm>
            <a:off x="1981200" y="1102935"/>
            <a:ext cx="8097864" cy="4832645"/>
          </a:xfrm>
        </p:spPr>
        <p:txBody>
          <a:bodyPr/>
          <a:lstStyle/>
          <a:p>
            <a:pPr defTabSz="914400">
              <a:spcBef>
                <a:spcPts val="0"/>
              </a:spcBef>
            </a:pPr>
            <a:r>
              <a:rPr lang="en-US" sz="2800" dirty="0"/>
              <a:t>Creating a tuple is similar to creating a list:</a:t>
            </a:r>
          </a:p>
          <a:p>
            <a:pPr defTabSz="914400">
              <a:spcBef>
                <a:spcPts val="0"/>
              </a:spcBef>
            </a:pPr>
            <a:endParaRPr lang="en-US" sz="2800" dirty="0"/>
          </a:p>
          <a:p>
            <a:pPr defTabSz="914400">
              <a:spcBef>
                <a:spcPts val="0"/>
              </a:spcBef>
            </a:pPr>
            <a:endParaRPr lang="en-US" sz="2800" dirty="0"/>
          </a:p>
        </p:txBody>
      </p:sp>
      <p:sp>
        <p:nvSpPr>
          <p:cNvPr id="2" name="TextBox 1"/>
          <p:cNvSpPr txBox="1"/>
          <p:nvPr/>
        </p:nvSpPr>
        <p:spPr>
          <a:xfrm>
            <a:off x="3596460" y="3000375"/>
            <a:ext cx="5123518" cy="369332"/>
          </a:xfrm>
          <a:prstGeom prst="rect">
            <a:avLst/>
          </a:prstGeom>
          <a:noFill/>
        </p:spPr>
        <p:txBody>
          <a:bodyPr wrap="none" rtlCol="0">
            <a:spAutoFit/>
          </a:bodyPr>
          <a:lstStyle/>
          <a:p>
            <a:r>
              <a:rPr lang="en-US" dirty="0" err="1">
                <a:latin typeface="Consolas" charset="0"/>
                <a:ea typeface="Consolas" charset="0"/>
                <a:cs typeface="Consolas" charset="0"/>
              </a:rPr>
              <a:t>myTup</a:t>
            </a:r>
            <a:r>
              <a:rPr lang="en-US" dirty="0">
                <a:latin typeface="Consolas" charset="0"/>
                <a:ea typeface="Consolas" charset="0"/>
                <a:cs typeface="Consolas" charset="0"/>
              </a:rPr>
              <a:t> = ("Tim", "Bowman", "</a:t>
            </a:r>
            <a:r>
              <a:rPr lang="en-US" dirty="0" err="1">
                <a:latin typeface="Consolas" charset="0"/>
                <a:ea typeface="Consolas" charset="0"/>
                <a:cs typeface="Consolas" charset="0"/>
              </a:rPr>
              <a:t>Asst</a:t>
            </a:r>
            <a:r>
              <a:rPr lang="en-US" dirty="0">
                <a:latin typeface="Consolas" charset="0"/>
                <a:ea typeface="Consolas" charset="0"/>
                <a:cs typeface="Consolas" charset="0"/>
              </a:rPr>
              <a:t>", 2016)</a:t>
            </a:r>
          </a:p>
        </p:txBody>
      </p:sp>
      <p:sp>
        <p:nvSpPr>
          <p:cNvPr id="4" name="Right Arrow 3"/>
          <p:cNvSpPr/>
          <p:nvPr/>
        </p:nvSpPr>
        <p:spPr>
          <a:xfrm>
            <a:off x="1671944" y="2895601"/>
            <a:ext cx="1924516" cy="6000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tuple name</a:t>
            </a:r>
          </a:p>
        </p:txBody>
      </p:sp>
      <p:sp>
        <p:nvSpPr>
          <p:cNvPr id="6" name="Right Arrow 5"/>
          <p:cNvSpPr/>
          <p:nvPr/>
        </p:nvSpPr>
        <p:spPr>
          <a:xfrm rot="2789934" flipH="1">
            <a:off x="4325158" y="3796707"/>
            <a:ext cx="1856909" cy="46462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assignment</a:t>
            </a:r>
          </a:p>
        </p:txBody>
      </p:sp>
      <p:sp>
        <p:nvSpPr>
          <p:cNvPr id="5" name="Rectangle 4"/>
          <p:cNvSpPr/>
          <p:nvPr/>
        </p:nvSpPr>
        <p:spPr>
          <a:xfrm>
            <a:off x="4700894" y="2580442"/>
            <a:ext cx="4019084" cy="342900"/>
          </a:xfrm>
          <a:prstGeom prst="rect">
            <a:avLst/>
          </a:prstGeom>
          <a:solidFill>
            <a:srgbClr val="10594E"/>
          </a:solidFill>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bg1"/>
                </a:solidFill>
              </a:rPr>
              <a:t>      0,           	1,         	    2,            3,              </a:t>
            </a:r>
          </a:p>
        </p:txBody>
      </p:sp>
      <p:sp>
        <p:nvSpPr>
          <p:cNvPr id="7" name="Left Arrow 6"/>
          <p:cNvSpPr/>
          <p:nvPr/>
        </p:nvSpPr>
        <p:spPr>
          <a:xfrm>
            <a:off x="8780937" y="2853440"/>
            <a:ext cx="3036565" cy="71314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open/close parentheses</a:t>
            </a:r>
          </a:p>
        </p:txBody>
      </p:sp>
      <p:sp>
        <p:nvSpPr>
          <p:cNvPr id="8" name="Right Arrow 7"/>
          <p:cNvSpPr/>
          <p:nvPr/>
        </p:nvSpPr>
        <p:spPr>
          <a:xfrm rot="19738153" flipH="1">
            <a:off x="5310493" y="1902360"/>
            <a:ext cx="1695450" cy="49472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index</a:t>
            </a:r>
          </a:p>
        </p:txBody>
      </p:sp>
    </p:spTree>
    <p:custDataLst>
      <p:tags r:id="rId1"/>
    </p:custDataLst>
    <p:extLst>
      <p:ext uri="{BB962C8B-B14F-4D97-AF65-F5344CB8AC3E}">
        <p14:creationId xmlns:p14="http://schemas.microsoft.com/office/powerpoint/2010/main" val="40180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99640" y="138088"/>
            <a:ext cx="8229600" cy="797644"/>
          </a:xfrm>
        </p:spPr>
        <p:txBody>
          <a:bodyPr>
            <a:normAutofit/>
          </a:bodyPr>
          <a:lstStyle/>
          <a:p>
            <a:pPr algn="l"/>
            <a:r>
              <a:rPr lang="en-US" b="1" dirty="0" err="1">
                <a:latin typeface="+mj-lt"/>
              </a:rPr>
              <a:t>isinstance</a:t>
            </a:r>
            <a:r>
              <a:rPr lang="en-US" b="1" dirty="0">
                <a:latin typeface="+mj-lt"/>
              </a:rPr>
              <a:t>()</a:t>
            </a:r>
          </a:p>
        </p:txBody>
      </p:sp>
      <p:pic>
        <p:nvPicPr>
          <p:cNvPr id="9" name="Picture 8">
            <a:extLst>
              <a:ext uri="{FF2B5EF4-FFF2-40B4-BE49-F238E27FC236}">
                <a16:creationId xmlns:a16="http://schemas.microsoft.com/office/drawing/2014/main" id="{BBD055F1-CDF9-6172-9116-1E855F5DF399}"/>
              </a:ext>
            </a:extLst>
          </p:cNvPr>
          <p:cNvPicPr>
            <a:picLocks noChangeAspect="1"/>
          </p:cNvPicPr>
          <p:nvPr/>
        </p:nvPicPr>
        <p:blipFill>
          <a:blip r:embed="rId5"/>
          <a:stretch>
            <a:fillRect/>
          </a:stretch>
        </p:blipFill>
        <p:spPr>
          <a:xfrm>
            <a:off x="992288" y="1329393"/>
            <a:ext cx="7772400" cy="2594286"/>
          </a:xfrm>
          <a:prstGeom prst="rect">
            <a:avLst/>
          </a:prstGeom>
          <a:ln>
            <a:solidFill>
              <a:schemeClr val="tx1"/>
            </a:solidFill>
          </a:ln>
        </p:spPr>
      </p:pic>
      <p:pic>
        <p:nvPicPr>
          <p:cNvPr id="12" name="Picture 11" descr="A screenshot of a computer&#10;&#10;Description automatically generated">
            <a:extLst>
              <a:ext uri="{FF2B5EF4-FFF2-40B4-BE49-F238E27FC236}">
                <a16:creationId xmlns:a16="http://schemas.microsoft.com/office/drawing/2014/main" id="{7A575AAD-2072-A2A1-7A77-D439284D60B7}"/>
              </a:ext>
            </a:extLst>
          </p:cNvPr>
          <p:cNvPicPr>
            <a:picLocks noChangeAspect="1"/>
          </p:cNvPicPr>
          <p:nvPr/>
        </p:nvPicPr>
        <p:blipFill>
          <a:blip r:embed="rId6"/>
          <a:stretch>
            <a:fillRect/>
          </a:stretch>
        </p:blipFill>
        <p:spPr>
          <a:xfrm>
            <a:off x="9327825" y="3429000"/>
            <a:ext cx="2435024" cy="2262327"/>
          </a:xfrm>
          <a:prstGeom prst="rect">
            <a:avLst/>
          </a:prstGeom>
          <a:ln>
            <a:solidFill>
              <a:schemeClr val="tx1"/>
            </a:solidFill>
          </a:ln>
        </p:spPr>
      </p:pic>
    </p:spTree>
    <p:custDataLst>
      <p:tags r:id="rId1"/>
    </p:custDataLst>
    <p:extLst>
      <p:ext uri="{BB962C8B-B14F-4D97-AF65-F5344CB8AC3E}">
        <p14:creationId xmlns:p14="http://schemas.microsoft.com/office/powerpoint/2010/main" val="459408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66218" y="198790"/>
            <a:ext cx="8229600" cy="797644"/>
          </a:xfrm>
        </p:spPr>
        <p:txBody>
          <a:bodyPr>
            <a:normAutofit/>
          </a:bodyPr>
          <a:lstStyle/>
          <a:p>
            <a:pPr algn="l"/>
            <a:r>
              <a:rPr lang="en-US" b="1" dirty="0">
                <a:latin typeface="+mj-lt"/>
              </a:rPr>
              <a:t>set ---&gt;  {}</a:t>
            </a:r>
          </a:p>
        </p:txBody>
      </p:sp>
      <p:sp>
        <p:nvSpPr>
          <p:cNvPr id="3" name="Content Placeholder 2"/>
          <p:cNvSpPr>
            <a:spLocks noGrp="1"/>
          </p:cNvSpPr>
          <p:nvPr>
            <p:ph idx="1"/>
          </p:nvPr>
        </p:nvSpPr>
        <p:spPr>
          <a:xfrm>
            <a:off x="486139" y="1307179"/>
            <a:ext cx="6815560" cy="4832645"/>
          </a:xfrm>
        </p:spPr>
        <p:txBody>
          <a:bodyPr/>
          <a:lstStyle/>
          <a:p>
            <a:pPr defTabSz="914400">
              <a:spcBef>
                <a:spcPts val="0"/>
              </a:spcBef>
            </a:pPr>
            <a:r>
              <a:rPr lang="en-US" sz="2000" b="1" dirty="0"/>
              <a:t>Sets </a:t>
            </a:r>
            <a:r>
              <a:rPr lang="en-US" sz="2000" dirty="0"/>
              <a:t>are an unordered collection of objects (NOT a sequence)</a:t>
            </a:r>
          </a:p>
          <a:p>
            <a:r>
              <a:rPr lang="en-US" sz="2000" dirty="0"/>
              <a:t>An element can only be a member of a given set once</a:t>
            </a:r>
          </a:p>
          <a:p>
            <a:r>
              <a:rPr lang="en-US" sz="2000" dirty="0"/>
              <a:t>Think of sets like a mathematical set, which we can compare</a:t>
            </a:r>
          </a:p>
          <a:p>
            <a:r>
              <a:rPr lang="en-US" sz="2000" dirty="0"/>
              <a:t>When you create a set in Spyder, notice that it </a:t>
            </a:r>
            <a:r>
              <a:rPr lang="en-US" sz="2000" i="1" dirty="0"/>
              <a:t>doesn't</a:t>
            </a:r>
            <a:r>
              <a:rPr lang="en-US" sz="2000" dirty="0"/>
              <a:t> show up in variable explorer!</a:t>
            </a:r>
          </a:p>
        </p:txBody>
      </p:sp>
      <p:pic>
        <p:nvPicPr>
          <p:cNvPr id="5" name="Picture 4">
            <a:extLst>
              <a:ext uri="{FF2B5EF4-FFF2-40B4-BE49-F238E27FC236}">
                <a16:creationId xmlns:a16="http://schemas.microsoft.com/office/drawing/2014/main" id="{EEF0DAEA-9C07-C94C-95FB-2ECF42F35044}"/>
              </a:ext>
            </a:extLst>
          </p:cNvPr>
          <p:cNvPicPr>
            <a:picLocks noChangeAspect="1"/>
          </p:cNvPicPr>
          <p:nvPr/>
        </p:nvPicPr>
        <p:blipFill>
          <a:blip r:embed="rId5"/>
          <a:stretch>
            <a:fillRect/>
          </a:stretch>
        </p:blipFill>
        <p:spPr>
          <a:xfrm>
            <a:off x="9468676" y="4781161"/>
            <a:ext cx="2409460" cy="1228102"/>
          </a:xfrm>
          <a:prstGeom prst="rect">
            <a:avLst/>
          </a:prstGeom>
          <a:ln>
            <a:solidFill>
              <a:schemeClr val="tx1"/>
            </a:solidFill>
          </a:ln>
        </p:spPr>
      </p:pic>
      <p:sp>
        <p:nvSpPr>
          <p:cNvPr id="8" name="TextBox 7">
            <a:extLst>
              <a:ext uri="{FF2B5EF4-FFF2-40B4-BE49-F238E27FC236}">
                <a16:creationId xmlns:a16="http://schemas.microsoft.com/office/drawing/2014/main" id="{A921C7DC-1A9B-9843-9F3F-62E4EC186482}"/>
              </a:ext>
            </a:extLst>
          </p:cNvPr>
          <p:cNvSpPr txBox="1"/>
          <p:nvPr/>
        </p:nvSpPr>
        <p:spPr>
          <a:xfrm>
            <a:off x="0" y="4040380"/>
            <a:ext cx="9711159" cy="1631216"/>
          </a:xfrm>
          <a:prstGeom prst="rect">
            <a:avLst/>
          </a:prstGeom>
          <a:noFill/>
        </p:spPr>
        <p:txBody>
          <a:bodyPr wrap="square">
            <a:spAutoFit/>
          </a:bodyPr>
          <a:lstStyle/>
          <a:p>
            <a:pPr lvl="1"/>
            <a:r>
              <a:rPr lang="en-US" sz="2000" i="1" dirty="0"/>
              <a:t>Subset		 </a:t>
            </a:r>
            <a:r>
              <a:rPr lang="en-US" sz="2000" b="1" dirty="0"/>
              <a:t>set1 &lt; set2</a:t>
            </a:r>
            <a:r>
              <a:rPr lang="en-US" sz="2000" dirty="0"/>
              <a:t> means </a:t>
            </a:r>
            <a:r>
              <a:rPr lang="en-US" sz="2000" b="1" dirty="0"/>
              <a:t>set1</a:t>
            </a:r>
            <a:r>
              <a:rPr lang="en-US" sz="2000" dirty="0"/>
              <a:t> is a true subset of </a:t>
            </a:r>
            <a:r>
              <a:rPr lang="en-US" sz="2000" b="1" dirty="0"/>
              <a:t>s2</a:t>
            </a:r>
            <a:r>
              <a:rPr lang="en-US" sz="2000" dirty="0"/>
              <a:t>.</a:t>
            </a:r>
          </a:p>
          <a:p>
            <a:pPr lvl="1"/>
            <a:r>
              <a:rPr lang="en-US" sz="2000" i="1" dirty="0"/>
              <a:t>Intersection</a:t>
            </a:r>
            <a:r>
              <a:rPr lang="en-US" sz="2000" dirty="0"/>
              <a:t> 	 </a:t>
            </a:r>
            <a:r>
              <a:rPr lang="en-US" sz="2000" b="1" dirty="0"/>
              <a:t>set1 &amp; set2</a:t>
            </a:r>
            <a:r>
              <a:rPr lang="en-US" sz="2000" dirty="0"/>
              <a:t> creates a new set containing members in common with both.</a:t>
            </a:r>
          </a:p>
          <a:p>
            <a:pPr lvl="1"/>
            <a:r>
              <a:rPr lang="en-US" sz="2000" i="1" dirty="0"/>
              <a:t>Union</a:t>
            </a:r>
            <a:r>
              <a:rPr lang="en-US" sz="2000" dirty="0"/>
              <a:t> 		 </a:t>
            </a:r>
            <a:r>
              <a:rPr lang="en-US" sz="2000" b="1" dirty="0"/>
              <a:t>set1 | set2</a:t>
            </a:r>
            <a:r>
              <a:rPr lang="en-US" sz="2000" dirty="0"/>
              <a:t> creates a new set with all elements of both.</a:t>
            </a:r>
          </a:p>
          <a:p>
            <a:pPr lvl="1"/>
            <a:r>
              <a:rPr lang="en-US" sz="2000" i="1" dirty="0"/>
              <a:t>Difference</a:t>
            </a:r>
            <a:r>
              <a:rPr lang="en-US" sz="2000" dirty="0"/>
              <a:t> 	 </a:t>
            </a:r>
            <a:r>
              <a:rPr lang="en-US" sz="2000" b="1" dirty="0"/>
              <a:t>set1 - set2</a:t>
            </a:r>
            <a:r>
              <a:rPr lang="en-US" sz="2000" dirty="0"/>
              <a:t> creates a new set with members that are not in both.</a:t>
            </a:r>
          </a:p>
          <a:p>
            <a:pPr lvl="1"/>
            <a:r>
              <a:rPr lang="en-US" sz="2000" i="1" dirty="0"/>
              <a:t>Equality</a:t>
            </a:r>
            <a:r>
              <a:rPr lang="en-US" sz="2000" dirty="0"/>
              <a:t> 		 </a:t>
            </a:r>
            <a:r>
              <a:rPr lang="en-US" sz="2000" b="1" dirty="0"/>
              <a:t>set1 == set2</a:t>
            </a:r>
            <a:r>
              <a:rPr lang="en-US" sz="2000" dirty="0"/>
              <a:t> is true if both sets contain only the same elements.</a:t>
            </a:r>
            <a:endParaRPr lang="en-US" sz="2400" dirty="0"/>
          </a:p>
        </p:txBody>
      </p:sp>
      <p:pic>
        <p:nvPicPr>
          <p:cNvPr id="7" name="Picture 6" descr="A computer code with text&#10;&#10;Description automatically generated">
            <a:extLst>
              <a:ext uri="{FF2B5EF4-FFF2-40B4-BE49-F238E27FC236}">
                <a16:creationId xmlns:a16="http://schemas.microsoft.com/office/drawing/2014/main" id="{712888FA-A91A-DAE3-8230-4ED7C5797361}"/>
              </a:ext>
            </a:extLst>
          </p:cNvPr>
          <p:cNvPicPr>
            <a:picLocks noChangeAspect="1"/>
          </p:cNvPicPr>
          <p:nvPr/>
        </p:nvPicPr>
        <p:blipFill>
          <a:blip r:embed="rId6"/>
          <a:stretch>
            <a:fillRect/>
          </a:stretch>
        </p:blipFill>
        <p:spPr>
          <a:xfrm>
            <a:off x="7443099" y="1186404"/>
            <a:ext cx="4435037" cy="2555194"/>
          </a:xfrm>
          <a:prstGeom prst="rect">
            <a:avLst/>
          </a:prstGeom>
          <a:ln>
            <a:solidFill>
              <a:schemeClr val="tx1"/>
            </a:solidFill>
          </a:ln>
        </p:spPr>
      </p:pic>
    </p:spTree>
    <p:custDataLst>
      <p:tags r:id="rId1"/>
    </p:custDataLst>
    <p:extLst>
      <p:ext uri="{BB962C8B-B14F-4D97-AF65-F5344CB8AC3E}">
        <p14:creationId xmlns:p14="http://schemas.microsoft.com/office/powerpoint/2010/main" val="1676017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89359" y="147384"/>
            <a:ext cx="8229600" cy="797644"/>
          </a:xfrm>
        </p:spPr>
        <p:txBody>
          <a:bodyPr>
            <a:normAutofit/>
          </a:bodyPr>
          <a:lstStyle/>
          <a:p>
            <a:pPr algn="l"/>
            <a:r>
              <a:rPr lang="en-US" b="1" dirty="0">
                <a:latin typeface="+mj-lt"/>
              </a:rPr>
              <a:t>Dictionary {}</a:t>
            </a:r>
          </a:p>
        </p:txBody>
      </p:sp>
      <p:sp>
        <p:nvSpPr>
          <p:cNvPr id="3" name="Content Placeholder 2"/>
          <p:cNvSpPr>
            <a:spLocks noGrp="1"/>
          </p:cNvSpPr>
          <p:nvPr>
            <p:ph idx="1"/>
          </p:nvPr>
        </p:nvSpPr>
        <p:spPr>
          <a:xfrm>
            <a:off x="621095" y="965422"/>
            <a:ext cx="8097864" cy="1480874"/>
          </a:xfrm>
        </p:spPr>
        <p:txBody>
          <a:bodyPr/>
          <a:lstStyle/>
          <a:p>
            <a:pPr defTabSz="914400">
              <a:spcBef>
                <a:spcPts val="0"/>
              </a:spcBef>
            </a:pPr>
            <a:r>
              <a:rPr lang="en-US" sz="2800" b="1" dirty="0"/>
              <a:t>Dictionary</a:t>
            </a:r>
            <a:r>
              <a:rPr lang="en-US" sz="2800" dirty="0"/>
              <a:t>: similar to a list, but data is represented in what are called </a:t>
            </a:r>
            <a:r>
              <a:rPr lang="en-US" sz="2800" b="1" dirty="0">
                <a:solidFill>
                  <a:srgbClr val="C00000"/>
                </a:solidFill>
              </a:rPr>
              <a:t>key</a:t>
            </a:r>
            <a:r>
              <a:rPr lang="en-US" sz="2800" b="1" dirty="0"/>
              <a:t>/</a:t>
            </a:r>
            <a:r>
              <a:rPr lang="en-US" sz="2800" b="1" dirty="0">
                <a:solidFill>
                  <a:srgbClr val="10594E"/>
                </a:solidFill>
              </a:rPr>
              <a:t>value </a:t>
            </a:r>
            <a:r>
              <a:rPr lang="en-US" sz="2800" b="1" dirty="0"/>
              <a:t>pairs</a:t>
            </a:r>
            <a:r>
              <a:rPr lang="mr-IN" sz="2800" dirty="0"/>
              <a:t>…</a:t>
            </a:r>
            <a:r>
              <a:rPr lang="en-US" sz="2800" dirty="0"/>
              <a:t> </a:t>
            </a:r>
            <a:r>
              <a:rPr lang="en-US" sz="2000" i="1" dirty="0"/>
              <a:t>not using a numerical index like a list[] or tuple()</a:t>
            </a:r>
          </a:p>
          <a:p>
            <a:pPr defTabSz="914400">
              <a:spcBef>
                <a:spcPts val="0"/>
              </a:spcBef>
            </a:pPr>
            <a:r>
              <a:rPr lang="en-US" sz="2800" dirty="0"/>
              <a:t>The key/value is separated by a colon :</a:t>
            </a:r>
          </a:p>
        </p:txBody>
      </p:sp>
      <p:sp>
        <p:nvSpPr>
          <p:cNvPr id="2" name="TextBox 1"/>
          <p:cNvSpPr txBox="1"/>
          <p:nvPr/>
        </p:nvSpPr>
        <p:spPr>
          <a:xfrm>
            <a:off x="1074324" y="3298768"/>
            <a:ext cx="7191406" cy="1631216"/>
          </a:xfrm>
          <a:prstGeom prst="rect">
            <a:avLst/>
          </a:prstGeom>
          <a:noFill/>
        </p:spPr>
        <p:txBody>
          <a:bodyPr wrap="square" rtlCol="0">
            <a:spAutoFit/>
          </a:bodyPr>
          <a:lstStyle/>
          <a:p>
            <a:r>
              <a:rPr lang="mr-IN" sz="2000" dirty="0">
                <a:latin typeface="Consolas" charset="0"/>
                <a:ea typeface="Consolas" charset="0"/>
                <a:cs typeface="Consolas" charset="0"/>
              </a:rPr>
              <a:t>{&lt;</a:t>
            </a:r>
            <a:r>
              <a:rPr lang="mr-IN" sz="2000" dirty="0" err="1">
                <a:latin typeface="Consolas" charset="0"/>
                <a:ea typeface="Consolas" charset="0"/>
                <a:cs typeface="Consolas" charset="0"/>
              </a:rPr>
              <a:t>key</a:t>
            </a:r>
            <a:r>
              <a:rPr lang="mr-IN" sz="2000" dirty="0">
                <a:latin typeface="Consolas" charset="0"/>
                <a:ea typeface="Consolas" charset="0"/>
                <a:cs typeface="Consolas" charset="0"/>
              </a:rPr>
              <a:t>&gt;:&lt;</a:t>
            </a:r>
            <a:r>
              <a:rPr lang="mr-IN" sz="2000" dirty="0" err="1">
                <a:latin typeface="Consolas" charset="0"/>
                <a:ea typeface="Consolas" charset="0"/>
                <a:cs typeface="Consolas" charset="0"/>
              </a:rPr>
              <a:t>value</a:t>
            </a:r>
            <a:r>
              <a:rPr lang="mr-IN" sz="2000" dirty="0">
                <a:latin typeface="Consolas" charset="0"/>
                <a:ea typeface="Consolas" charset="0"/>
                <a:cs typeface="Consolas" charset="0"/>
              </a:rPr>
              <a:t>&gt;, &lt;</a:t>
            </a:r>
            <a:r>
              <a:rPr lang="mr-IN" sz="2000" dirty="0" err="1">
                <a:latin typeface="Consolas" charset="0"/>
                <a:ea typeface="Consolas" charset="0"/>
                <a:cs typeface="Consolas" charset="0"/>
              </a:rPr>
              <a:t>key</a:t>
            </a:r>
            <a:r>
              <a:rPr lang="mr-IN" sz="2000" dirty="0">
                <a:latin typeface="Consolas" charset="0"/>
                <a:ea typeface="Consolas" charset="0"/>
                <a:cs typeface="Consolas" charset="0"/>
              </a:rPr>
              <a:t>&gt;:&lt;</a:t>
            </a:r>
            <a:r>
              <a:rPr lang="mr-IN" sz="2000" dirty="0" err="1">
                <a:latin typeface="Consolas" charset="0"/>
                <a:ea typeface="Consolas" charset="0"/>
                <a:cs typeface="Consolas" charset="0"/>
              </a:rPr>
              <a:t>value</a:t>
            </a:r>
            <a:r>
              <a:rPr lang="mr-IN" sz="2000" dirty="0">
                <a:latin typeface="Consolas" charset="0"/>
                <a:ea typeface="Consolas" charset="0"/>
                <a:cs typeface="Consolas" charset="0"/>
              </a:rPr>
              <a:t>&gt;, ..., &lt;</a:t>
            </a:r>
            <a:r>
              <a:rPr lang="mr-IN" sz="2000" dirty="0" err="1">
                <a:latin typeface="Consolas" charset="0"/>
                <a:ea typeface="Consolas" charset="0"/>
                <a:cs typeface="Consolas" charset="0"/>
              </a:rPr>
              <a:t>key</a:t>
            </a:r>
            <a:r>
              <a:rPr lang="mr-IN" sz="2000" dirty="0">
                <a:latin typeface="Consolas" charset="0"/>
                <a:ea typeface="Consolas" charset="0"/>
                <a:cs typeface="Consolas" charset="0"/>
              </a:rPr>
              <a:t>&gt;:&lt;</a:t>
            </a:r>
            <a:r>
              <a:rPr lang="mr-IN" sz="2000" dirty="0" err="1">
                <a:latin typeface="Consolas" charset="0"/>
                <a:ea typeface="Consolas" charset="0"/>
                <a:cs typeface="Consolas" charset="0"/>
              </a:rPr>
              <a:t>value</a:t>
            </a:r>
            <a:r>
              <a:rPr lang="mr-IN" sz="2000" dirty="0">
                <a:latin typeface="Consolas" charset="0"/>
                <a:ea typeface="Consolas" charset="0"/>
                <a:cs typeface="Consolas" charset="0"/>
              </a:rPr>
              <a:t>&gt;}</a:t>
            </a:r>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gender':'female</a:t>
            </a:r>
            <a:r>
              <a:rPr lang="en-US" sz="2000" dirty="0">
                <a:latin typeface="Consolas" charset="0"/>
                <a:ea typeface="Consolas" charset="0"/>
                <a:cs typeface="Consolas" charset="0"/>
              </a:rPr>
              <a:t>', 'age':40, '</a:t>
            </a:r>
            <a:r>
              <a:rPr lang="en-US" sz="2000" dirty="0" err="1">
                <a:latin typeface="Consolas" charset="0"/>
                <a:ea typeface="Consolas" charset="0"/>
                <a:cs typeface="Consolas" charset="0"/>
              </a:rPr>
              <a:t>education':'college</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ethnicity':'Asian</a:t>
            </a:r>
            <a:r>
              <a:rPr lang="en-US" sz="2000" dirty="0">
                <a:latin typeface="Consolas" charset="0"/>
                <a:ea typeface="Consolas" charset="0"/>
                <a:cs typeface="Consolas" charset="0"/>
              </a:rPr>
              <a:t>', </a:t>
            </a:r>
            <a:r>
              <a:rPr lang="en-US" sz="2000" dirty="0">
                <a:solidFill>
                  <a:srgbClr val="C00000"/>
                </a:solidFill>
                <a:latin typeface="Consolas" charset="0"/>
                <a:ea typeface="Consolas" charset="0"/>
                <a:cs typeface="Consolas" charset="0"/>
              </a:rPr>
              <a:t>'</a:t>
            </a:r>
            <a:r>
              <a:rPr lang="en-US" sz="2000" b="1" dirty="0" err="1">
                <a:solidFill>
                  <a:srgbClr val="C00000"/>
                </a:solidFill>
                <a:latin typeface="Consolas" charset="0"/>
                <a:ea typeface="Consolas" charset="0"/>
                <a:cs typeface="Consolas" charset="0"/>
              </a:rPr>
              <a:t>marital</a:t>
            </a:r>
            <a:r>
              <a:rPr lang="en-US" sz="2000" dirty="0" err="1">
                <a:latin typeface="Consolas" charset="0"/>
                <a:ea typeface="Consolas" charset="0"/>
                <a:cs typeface="Consolas" charset="0"/>
              </a:rPr>
              <a:t>':</a:t>
            </a:r>
            <a:r>
              <a:rPr lang="en-US" sz="2000" dirty="0" err="1">
                <a:solidFill>
                  <a:srgbClr val="10594E"/>
                </a:solidFill>
                <a:latin typeface="Consolas" charset="0"/>
                <a:ea typeface="Consolas" charset="0"/>
                <a:cs typeface="Consolas" charset="0"/>
              </a:rPr>
              <a:t>'</a:t>
            </a:r>
            <a:r>
              <a:rPr lang="en-US" sz="2000" b="1" dirty="0" err="1">
                <a:solidFill>
                  <a:srgbClr val="10594E"/>
                </a:solidFill>
                <a:latin typeface="Consolas" charset="0"/>
                <a:ea typeface="Consolas" charset="0"/>
                <a:cs typeface="Consolas" charset="0"/>
              </a:rPr>
              <a:t>single</a:t>
            </a:r>
            <a:r>
              <a:rPr lang="en-US" sz="2000" dirty="0">
                <a:latin typeface="Consolas" charset="0"/>
                <a:ea typeface="Consolas" charset="0"/>
                <a:cs typeface="Consolas" charset="0"/>
              </a:rPr>
              <a:t>'}</a:t>
            </a:r>
          </a:p>
        </p:txBody>
      </p:sp>
      <p:grpSp>
        <p:nvGrpSpPr>
          <p:cNvPr id="5" name="Group 4">
            <a:extLst>
              <a:ext uri="{FF2B5EF4-FFF2-40B4-BE49-F238E27FC236}">
                <a16:creationId xmlns:a16="http://schemas.microsoft.com/office/drawing/2014/main" id="{97C6B5B8-322F-4B9F-A035-02DE035321DC}"/>
              </a:ext>
            </a:extLst>
          </p:cNvPr>
          <p:cNvGrpSpPr/>
          <p:nvPr/>
        </p:nvGrpSpPr>
        <p:grpSpPr>
          <a:xfrm>
            <a:off x="1756405" y="4929984"/>
            <a:ext cx="3056276" cy="1325640"/>
            <a:chOff x="3243744" y="4462943"/>
            <a:chExt cx="3056276" cy="1325640"/>
          </a:xfrm>
        </p:grpSpPr>
        <p:cxnSp>
          <p:nvCxnSpPr>
            <p:cNvPr id="6" name="Straight Arrow Connector 5"/>
            <p:cNvCxnSpPr/>
            <p:nvPr/>
          </p:nvCxnSpPr>
          <p:spPr>
            <a:xfrm flipH="1" flipV="1">
              <a:off x="3243744" y="4462944"/>
              <a:ext cx="721453" cy="1090569"/>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flipV="1">
              <a:off x="4604159" y="4462943"/>
              <a:ext cx="721453" cy="1090569"/>
            </a:xfrm>
            <a:prstGeom prst="straightConnector1">
              <a:avLst/>
            </a:prstGeom>
            <a:ln w="38100">
              <a:solidFill>
                <a:srgbClr val="10594E"/>
              </a:solidFill>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rot="3340764">
              <a:off x="3648094" y="4957891"/>
              <a:ext cx="511422" cy="369332"/>
            </a:xfrm>
            <a:prstGeom prst="rect">
              <a:avLst/>
            </a:prstGeom>
            <a:noFill/>
          </p:spPr>
          <p:txBody>
            <a:bodyPr wrap="none" rtlCol="0">
              <a:spAutoFit/>
            </a:bodyPr>
            <a:lstStyle/>
            <a:p>
              <a:r>
                <a:rPr lang="en-US" b="1" dirty="0">
                  <a:solidFill>
                    <a:srgbClr val="C00000"/>
                  </a:solidFill>
                </a:rPr>
                <a:t>key</a:t>
              </a:r>
            </a:p>
          </p:txBody>
        </p:sp>
        <p:sp>
          <p:nvSpPr>
            <p:cNvPr id="11" name="TextBox 10"/>
            <p:cNvSpPr txBox="1"/>
            <p:nvPr/>
          </p:nvSpPr>
          <p:spPr>
            <a:xfrm rot="3441545">
              <a:off x="4964936" y="4974506"/>
              <a:ext cx="699230" cy="369332"/>
            </a:xfrm>
            <a:prstGeom prst="rect">
              <a:avLst/>
            </a:prstGeom>
            <a:noFill/>
          </p:spPr>
          <p:txBody>
            <a:bodyPr wrap="none" rtlCol="0">
              <a:spAutoFit/>
            </a:bodyPr>
            <a:lstStyle/>
            <a:p>
              <a:r>
                <a:rPr lang="en-US" b="1">
                  <a:solidFill>
                    <a:srgbClr val="10594E"/>
                  </a:solidFill>
                </a:rPr>
                <a:t>value</a:t>
              </a:r>
            </a:p>
          </p:txBody>
        </p:sp>
        <p:sp>
          <p:nvSpPr>
            <p:cNvPr id="9" name="Double Brace 8"/>
            <p:cNvSpPr/>
            <p:nvPr/>
          </p:nvSpPr>
          <p:spPr>
            <a:xfrm>
              <a:off x="3243744" y="4874216"/>
              <a:ext cx="2432807" cy="914367"/>
            </a:xfrm>
            <a:prstGeom prst="brace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TextBox 11"/>
            <p:cNvSpPr txBox="1"/>
            <p:nvPr/>
          </p:nvSpPr>
          <p:spPr>
            <a:xfrm>
              <a:off x="5749869" y="5121779"/>
              <a:ext cx="550151" cy="369332"/>
            </a:xfrm>
            <a:prstGeom prst="rect">
              <a:avLst/>
            </a:prstGeom>
            <a:noFill/>
          </p:spPr>
          <p:txBody>
            <a:bodyPr wrap="none" rtlCol="0">
              <a:spAutoFit/>
            </a:bodyPr>
            <a:lstStyle/>
            <a:p>
              <a:r>
                <a:rPr lang="en-US"/>
                <a:t>pair</a:t>
              </a:r>
            </a:p>
          </p:txBody>
        </p:sp>
      </p:grpSp>
      <p:sp>
        <p:nvSpPr>
          <p:cNvPr id="13" name="TextBox 12">
            <a:extLst>
              <a:ext uri="{FF2B5EF4-FFF2-40B4-BE49-F238E27FC236}">
                <a16:creationId xmlns:a16="http://schemas.microsoft.com/office/drawing/2014/main" id="{DF6D8F05-CA7F-43E9-6B76-29600CB07085}"/>
              </a:ext>
            </a:extLst>
          </p:cNvPr>
          <p:cNvSpPr txBox="1"/>
          <p:nvPr/>
        </p:nvSpPr>
        <p:spPr>
          <a:xfrm>
            <a:off x="9109276" y="965422"/>
            <a:ext cx="2812647" cy="26776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sz="2400" dirty="0">
                <a:solidFill>
                  <a:schemeClr val="tx1">
                    <a:lumMod val="95000"/>
                    <a:lumOff val="5000"/>
                  </a:schemeClr>
                </a:solidFill>
              </a:rPr>
              <a:t>Python represents dictionaries with {} curly braces; when you see curly braces in code, you know it's a dictionary in Python</a:t>
            </a:r>
          </a:p>
        </p:txBody>
      </p:sp>
      <p:sp>
        <p:nvSpPr>
          <p:cNvPr id="14" name="TextBox 13">
            <a:extLst>
              <a:ext uri="{FF2B5EF4-FFF2-40B4-BE49-F238E27FC236}">
                <a16:creationId xmlns:a16="http://schemas.microsoft.com/office/drawing/2014/main" id="{0506CD05-FC9A-BBB5-5D49-0C4054F4C4E0}"/>
              </a:ext>
            </a:extLst>
          </p:cNvPr>
          <p:cNvSpPr txBox="1"/>
          <p:nvPr/>
        </p:nvSpPr>
        <p:spPr>
          <a:xfrm>
            <a:off x="9109276" y="4191320"/>
            <a:ext cx="2822035" cy="120032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tx1">
                    <a:lumMod val="85000"/>
                    <a:lumOff val="15000"/>
                  </a:schemeClr>
                </a:solidFill>
              </a:rPr>
              <a:t>NOTE: in other programming languages a dictionary is called an </a:t>
            </a:r>
            <a:r>
              <a:rPr lang="en-US" b="1" i="1" dirty="0">
                <a:solidFill>
                  <a:schemeClr val="tx1">
                    <a:lumMod val="85000"/>
                    <a:lumOff val="15000"/>
                  </a:schemeClr>
                </a:solidFill>
              </a:rPr>
              <a:t>associative array</a:t>
            </a:r>
            <a:endParaRPr lang="en-US" b="1" dirty="0">
              <a:solidFill>
                <a:schemeClr val="tx1">
                  <a:lumMod val="85000"/>
                  <a:lumOff val="15000"/>
                </a:schemeClr>
              </a:solidFill>
            </a:endParaRPr>
          </a:p>
        </p:txBody>
      </p:sp>
    </p:spTree>
    <p:custDataLst>
      <p:tags r:id="rId1"/>
    </p:custDataLst>
    <p:extLst>
      <p:ext uri="{BB962C8B-B14F-4D97-AF65-F5344CB8AC3E}">
        <p14:creationId xmlns:p14="http://schemas.microsoft.com/office/powerpoint/2010/main" val="312222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61686" y="237659"/>
            <a:ext cx="8229600" cy="797644"/>
          </a:xfrm>
        </p:spPr>
        <p:txBody>
          <a:bodyPr>
            <a:normAutofit/>
          </a:bodyPr>
          <a:lstStyle/>
          <a:p>
            <a:pPr algn="l"/>
            <a:r>
              <a:rPr lang="en-US" b="1" dirty="0">
                <a:latin typeface="+mj-lt"/>
              </a:rPr>
              <a:t>Dictionary {} - Described</a:t>
            </a:r>
          </a:p>
        </p:txBody>
      </p:sp>
      <p:sp>
        <p:nvSpPr>
          <p:cNvPr id="2" name="TextBox 1"/>
          <p:cNvSpPr txBox="1"/>
          <p:nvPr/>
        </p:nvSpPr>
        <p:spPr>
          <a:xfrm>
            <a:off x="4460369" y="3841284"/>
            <a:ext cx="3962778" cy="2246769"/>
          </a:xfrm>
          <a:prstGeom prst="rect">
            <a:avLst/>
          </a:prstGeom>
          <a:noFill/>
        </p:spPr>
        <p:txBody>
          <a:bodyPr wrap="square" rtlCol="0">
            <a:spAutoFit/>
          </a:bodyPr>
          <a:lstStyle/>
          <a:p>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 =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gender':'female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'age':40,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education':'college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ethnicity':'Asian</a:t>
            </a:r>
            <a:r>
              <a:rPr lang="en-US" sz="2000" dirty="0">
                <a:latin typeface="Consolas" charset="0"/>
                <a:ea typeface="Consolas" charset="0"/>
                <a:cs typeface="Consolas" charset="0"/>
              </a:rPr>
              <a:t>', </a:t>
            </a:r>
          </a:p>
          <a:p>
            <a:r>
              <a:rPr lang="en-US" sz="2000" dirty="0">
                <a:solidFill>
                  <a:srgbClr val="C00000"/>
                </a:solidFill>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marital':'single</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a:t>
            </a:r>
          </a:p>
        </p:txBody>
      </p:sp>
      <p:sp>
        <p:nvSpPr>
          <p:cNvPr id="13" name="TextBox 12"/>
          <p:cNvSpPr txBox="1"/>
          <p:nvPr/>
        </p:nvSpPr>
        <p:spPr>
          <a:xfrm>
            <a:off x="1981200" y="1191592"/>
            <a:ext cx="4397872" cy="1938992"/>
          </a:xfrm>
          <a:prstGeom prst="rect">
            <a:avLst/>
          </a:prstGeom>
          <a:noFill/>
        </p:spPr>
        <p:txBody>
          <a:bodyPr wrap="square" rtlCol="0">
            <a:spAutoFit/>
          </a:bodyPr>
          <a:lstStyle/>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gender = 'female'</a:t>
            </a:r>
          </a:p>
          <a:p>
            <a:r>
              <a:rPr lang="en-US" sz="2000" dirty="0">
                <a:latin typeface="Consolas" charset="0"/>
                <a:ea typeface="Consolas" charset="0"/>
                <a:cs typeface="Consolas" charset="0"/>
              </a:rPr>
              <a:t>age = 40 </a:t>
            </a:r>
          </a:p>
          <a:p>
            <a:r>
              <a:rPr lang="en-US" sz="2000" dirty="0">
                <a:latin typeface="Consolas" charset="0"/>
                <a:ea typeface="Consolas" charset="0"/>
                <a:cs typeface="Consolas" charset="0"/>
              </a:rPr>
              <a:t>education = 'college'</a:t>
            </a:r>
          </a:p>
          <a:p>
            <a:r>
              <a:rPr lang="en-US" sz="2000" dirty="0">
                <a:latin typeface="Consolas" charset="0"/>
                <a:ea typeface="Consolas" charset="0"/>
                <a:cs typeface="Consolas" charset="0"/>
              </a:rPr>
              <a:t>ethnicity = 'Asian'</a:t>
            </a:r>
          </a:p>
          <a:p>
            <a:r>
              <a:rPr lang="en-US" sz="2000" dirty="0">
                <a:latin typeface="Consolas" charset="0"/>
                <a:ea typeface="Consolas" charset="0"/>
                <a:cs typeface="Consolas" charset="0"/>
              </a:rPr>
              <a:t>marital = 'single'</a:t>
            </a:r>
          </a:p>
        </p:txBody>
      </p:sp>
      <p:sp>
        <p:nvSpPr>
          <p:cNvPr id="5" name="Right Brace 4"/>
          <p:cNvSpPr/>
          <p:nvPr/>
        </p:nvSpPr>
        <p:spPr>
          <a:xfrm>
            <a:off x="5022210" y="1191592"/>
            <a:ext cx="704675" cy="206333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0365" y="996392"/>
            <a:ext cx="2079072" cy="2079072"/>
          </a:xfrm>
          <a:prstGeom prst="rect">
            <a:avLst/>
          </a:prstGeom>
        </p:spPr>
      </p:pic>
      <p:sp>
        <p:nvSpPr>
          <p:cNvPr id="15" name="TextBox 14"/>
          <p:cNvSpPr txBox="1"/>
          <p:nvPr/>
        </p:nvSpPr>
        <p:spPr>
          <a:xfrm>
            <a:off x="8767895" y="2890798"/>
            <a:ext cx="1637179" cy="369332"/>
          </a:xfrm>
          <a:prstGeom prst="rect">
            <a:avLst/>
          </a:prstGeom>
          <a:noFill/>
        </p:spPr>
        <p:txBody>
          <a:bodyPr wrap="none" rtlCol="0">
            <a:spAutoFit/>
          </a:bodyPr>
          <a:lstStyle/>
          <a:p>
            <a:r>
              <a:rPr lang="en-US"/>
              <a:t>demographDict</a:t>
            </a:r>
            <a:endParaRPr lang="en-US" dirty="0"/>
          </a:p>
        </p:txBody>
      </p:sp>
      <p:sp>
        <p:nvSpPr>
          <p:cNvPr id="16" name="TextBox 15"/>
          <p:cNvSpPr txBox="1"/>
          <p:nvPr/>
        </p:nvSpPr>
        <p:spPr>
          <a:xfrm>
            <a:off x="5675135" y="1611943"/>
            <a:ext cx="2199724" cy="1200329"/>
          </a:xfrm>
          <a:prstGeom prst="rect">
            <a:avLst/>
          </a:prstGeom>
          <a:noFill/>
        </p:spPr>
        <p:txBody>
          <a:bodyPr wrap="square" rtlCol="0">
            <a:spAutoFit/>
          </a:bodyPr>
          <a:lstStyle/>
          <a:p>
            <a:pPr algn="ctr"/>
            <a:r>
              <a:rPr lang="en-US" sz="2400" dirty="0"/>
              <a:t>5 Variables</a:t>
            </a:r>
          </a:p>
          <a:p>
            <a:pPr algn="ctr"/>
            <a:r>
              <a:rPr lang="en-US" sz="2400" dirty="0"/>
              <a:t>become</a:t>
            </a:r>
          </a:p>
          <a:p>
            <a:pPr algn="ctr"/>
            <a:r>
              <a:rPr lang="en-US" sz="2400" dirty="0"/>
              <a:t>1 Dictionary</a:t>
            </a:r>
          </a:p>
        </p:txBody>
      </p:sp>
      <p:sp>
        <p:nvSpPr>
          <p:cNvPr id="17" name="Right Brace 16"/>
          <p:cNvSpPr/>
          <p:nvPr/>
        </p:nvSpPr>
        <p:spPr>
          <a:xfrm>
            <a:off x="7607149" y="1129420"/>
            <a:ext cx="704675" cy="206333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ight Arrow 10">
            <a:extLst>
              <a:ext uri="{FF2B5EF4-FFF2-40B4-BE49-F238E27FC236}">
                <a16:creationId xmlns:a16="http://schemas.microsoft.com/office/drawing/2014/main" id="{370109AD-9EC8-E642-8340-92770DE5C283}"/>
              </a:ext>
            </a:extLst>
          </p:cNvPr>
          <p:cNvSpPr/>
          <p:nvPr/>
        </p:nvSpPr>
        <p:spPr>
          <a:xfrm flipH="1">
            <a:off x="7096054" y="3709361"/>
            <a:ext cx="3076681" cy="495834"/>
          </a:xfrm>
          <a:prstGeom prst="rightArrow">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lumMod val="95000"/>
                  </a:schemeClr>
                </a:solidFill>
              </a:rPr>
              <a:t>CURLY BRACES {}</a:t>
            </a:r>
          </a:p>
        </p:txBody>
      </p:sp>
      <p:sp>
        <p:nvSpPr>
          <p:cNvPr id="3" name="Right Arrow 2">
            <a:extLst>
              <a:ext uri="{FF2B5EF4-FFF2-40B4-BE49-F238E27FC236}">
                <a16:creationId xmlns:a16="http://schemas.microsoft.com/office/drawing/2014/main" id="{4EC05E70-D34E-9D4E-35C9-ED6172ADCCAB}"/>
              </a:ext>
            </a:extLst>
          </p:cNvPr>
          <p:cNvSpPr/>
          <p:nvPr/>
        </p:nvSpPr>
        <p:spPr>
          <a:xfrm flipH="1">
            <a:off x="6336517" y="4399485"/>
            <a:ext cx="5145568" cy="495834"/>
          </a:xfrm>
          <a:prstGeom prst="rightArrow">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lumMod val="95000"/>
                  </a:schemeClr>
                </a:solidFill>
              </a:rPr>
              <a:t>note we can have an integer as value (no quotes)</a:t>
            </a:r>
          </a:p>
        </p:txBody>
      </p:sp>
    </p:spTree>
    <p:custDataLst>
      <p:tags r:id="rId1"/>
    </p:custDataLst>
    <p:extLst>
      <p:ext uri="{BB962C8B-B14F-4D97-AF65-F5344CB8AC3E}">
        <p14:creationId xmlns:p14="http://schemas.microsoft.com/office/powerpoint/2010/main" val="275662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88066" y="156942"/>
            <a:ext cx="8229600" cy="797644"/>
          </a:xfrm>
        </p:spPr>
        <p:txBody>
          <a:bodyPr>
            <a:normAutofit/>
          </a:bodyPr>
          <a:lstStyle/>
          <a:p>
            <a:pPr algn="l"/>
            <a:r>
              <a:rPr lang="en-US" b="1" dirty="0">
                <a:latin typeface="+mj-lt"/>
              </a:rPr>
              <a:t>Dictionary - Retrieving Data</a:t>
            </a:r>
          </a:p>
        </p:txBody>
      </p:sp>
      <p:sp>
        <p:nvSpPr>
          <p:cNvPr id="2" name="TextBox 1"/>
          <p:cNvSpPr txBox="1"/>
          <p:nvPr/>
        </p:nvSpPr>
        <p:spPr>
          <a:xfrm>
            <a:off x="2133221" y="1081306"/>
            <a:ext cx="5497964" cy="4401205"/>
          </a:xfrm>
          <a:prstGeom prst="rect">
            <a:avLst/>
          </a:prstGeom>
          <a:noFill/>
        </p:spPr>
        <p:txBody>
          <a:bodyPr wrap="square" rtlCol="0">
            <a:spAutoFit/>
          </a:bodyPr>
          <a:lstStyle/>
          <a:p>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 =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gender':'female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'age':40,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education':'college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ethnicity':'Asian</a:t>
            </a:r>
            <a:r>
              <a:rPr lang="en-US" sz="2000" dirty="0">
                <a:latin typeface="Consolas" charset="0"/>
                <a:ea typeface="Consolas" charset="0"/>
                <a:cs typeface="Consolas" charset="0"/>
              </a:rPr>
              <a:t>', </a:t>
            </a:r>
          </a:p>
          <a:p>
            <a:r>
              <a:rPr lang="en-US" sz="2000" dirty="0">
                <a:solidFill>
                  <a:srgbClr val="C00000"/>
                </a:solidFill>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marital':'single</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&gt;&gt;&gt; print(</a:t>
            </a:r>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['age'])</a:t>
            </a:r>
          </a:p>
          <a:p>
            <a:r>
              <a:rPr lang="en-US" sz="2000" dirty="0">
                <a:latin typeface="Consolas" charset="0"/>
                <a:ea typeface="Consolas" charset="0"/>
                <a:cs typeface="Consolas" charset="0"/>
              </a:rPr>
              <a:t>40</a:t>
            </a: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&gt;&gt;&gt; print(</a:t>
            </a:r>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['marital']</a:t>
            </a:r>
          </a:p>
          <a:p>
            <a:r>
              <a:rPr lang="en-US" sz="2000" dirty="0">
                <a:latin typeface="Consolas" charset="0"/>
                <a:ea typeface="Consolas" charset="0"/>
                <a:cs typeface="Consolas" charset="0"/>
              </a:rPr>
              <a:t>single</a:t>
            </a:r>
          </a:p>
        </p:txBody>
      </p:sp>
      <p:sp>
        <p:nvSpPr>
          <p:cNvPr id="3" name="Left Arrow 2"/>
          <p:cNvSpPr/>
          <p:nvPr/>
        </p:nvSpPr>
        <p:spPr>
          <a:xfrm>
            <a:off x="6725174" y="3682768"/>
            <a:ext cx="3775046" cy="68789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use the </a:t>
            </a:r>
            <a:r>
              <a:rPr lang="en-US" i="1" dirty="0"/>
              <a:t>key</a:t>
            </a:r>
            <a:r>
              <a:rPr lang="en-US" dirty="0"/>
              <a:t> to retrieve the </a:t>
            </a:r>
            <a:r>
              <a:rPr lang="en-US" i="1" dirty="0"/>
              <a:t>value</a:t>
            </a:r>
          </a:p>
        </p:txBody>
      </p:sp>
      <p:sp>
        <p:nvSpPr>
          <p:cNvPr id="4" name="TextBox 3"/>
          <p:cNvSpPr txBox="1"/>
          <p:nvPr/>
        </p:nvSpPr>
        <p:spPr>
          <a:xfrm>
            <a:off x="7017728" y="1370593"/>
            <a:ext cx="4151842"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a:t>NOTE</a:t>
            </a:r>
            <a:r>
              <a:rPr lang="en-US" sz="2400" dirty="0"/>
              <a:t>: With a dictionary, we do NOT have a numeric index!  We have key/value pairs.</a:t>
            </a:r>
          </a:p>
        </p:txBody>
      </p:sp>
    </p:spTree>
    <p:custDataLst>
      <p:tags r:id="rId1"/>
    </p:custDataLst>
    <p:extLst>
      <p:ext uri="{BB962C8B-B14F-4D97-AF65-F5344CB8AC3E}">
        <p14:creationId xmlns:p14="http://schemas.microsoft.com/office/powerpoint/2010/main" val="1643826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64917" y="251790"/>
            <a:ext cx="8229600" cy="797644"/>
          </a:xfrm>
        </p:spPr>
        <p:txBody>
          <a:bodyPr>
            <a:normAutofit/>
          </a:bodyPr>
          <a:lstStyle/>
          <a:p>
            <a:pPr algn="l"/>
            <a:r>
              <a:rPr lang="en-US" b="1" dirty="0">
                <a:latin typeface="+mj-lt"/>
              </a:rPr>
              <a:t>Dictionary - Updating/Adding Data</a:t>
            </a:r>
          </a:p>
        </p:txBody>
      </p:sp>
      <p:sp>
        <p:nvSpPr>
          <p:cNvPr id="2" name="TextBox 1"/>
          <p:cNvSpPr txBox="1"/>
          <p:nvPr/>
        </p:nvSpPr>
        <p:spPr>
          <a:xfrm>
            <a:off x="1461619" y="1162328"/>
            <a:ext cx="6236196" cy="5016758"/>
          </a:xfrm>
          <a:prstGeom prst="rect">
            <a:avLst/>
          </a:prstGeom>
          <a:noFill/>
        </p:spPr>
        <p:txBody>
          <a:bodyPr wrap="square" rtlCol="0">
            <a:spAutoFit/>
          </a:bodyPr>
          <a:lstStyle/>
          <a:p>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 =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gender':'female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'age':40,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education':'college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ethnicity':'Asian</a:t>
            </a:r>
            <a:r>
              <a:rPr lang="en-US" sz="2000" dirty="0">
                <a:latin typeface="Consolas" charset="0"/>
                <a:ea typeface="Consolas" charset="0"/>
                <a:cs typeface="Consolas" charset="0"/>
              </a:rPr>
              <a:t>', </a:t>
            </a:r>
          </a:p>
          <a:p>
            <a:r>
              <a:rPr lang="en-US" sz="2000" dirty="0">
                <a:solidFill>
                  <a:srgbClr val="C00000"/>
                </a:solidFill>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marital':'single</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 ADDING data to dictionary</a:t>
            </a:r>
          </a:p>
          <a:p>
            <a:r>
              <a:rPr lang="en-US" sz="2000" dirty="0">
                <a:latin typeface="Consolas" charset="0"/>
                <a:ea typeface="Consolas" charset="0"/>
                <a:cs typeface="Consolas" charset="0"/>
              </a:rPr>
              <a:t>&gt;&gt;&gt; </a:t>
            </a:r>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['veteran'] = False</a:t>
            </a: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 UPDATING data in dictionary</a:t>
            </a:r>
          </a:p>
          <a:p>
            <a:r>
              <a:rPr lang="en-US" sz="2000" dirty="0">
                <a:latin typeface="Consolas" charset="0"/>
                <a:ea typeface="Consolas" charset="0"/>
                <a:cs typeface="Consolas" charset="0"/>
              </a:rPr>
              <a:t>&gt;&gt;&gt; </a:t>
            </a:r>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['marital'] = 'married'</a:t>
            </a:r>
          </a:p>
          <a:p>
            <a:endParaRPr lang="en-US" sz="2000" dirty="0">
              <a:latin typeface="Consolas" charset="0"/>
              <a:ea typeface="Consolas" charset="0"/>
              <a:cs typeface="Consolas" charset="0"/>
            </a:endParaRPr>
          </a:p>
        </p:txBody>
      </p:sp>
    </p:spTree>
    <p:custDataLst>
      <p:tags r:id="rId1"/>
    </p:custDataLst>
    <p:extLst>
      <p:ext uri="{BB962C8B-B14F-4D97-AF65-F5344CB8AC3E}">
        <p14:creationId xmlns:p14="http://schemas.microsoft.com/office/powerpoint/2010/main" val="1024457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41767" y="205918"/>
            <a:ext cx="8229600" cy="797644"/>
          </a:xfrm>
        </p:spPr>
        <p:txBody>
          <a:bodyPr>
            <a:normAutofit/>
          </a:bodyPr>
          <a:lstStyle/>
          <a:p>
            <a:pPr algn="l"/>
            <a:r>
              <a:rPr lang="en-US" b="1" dirty="0">
                <a:latin typeface="+mj-lt"/>
              </a:rPr>
              <a:t>Dictionary - Iterating through</a:t>
            </a:r>
            <a:endParaRPr lang="en-US" b="1" i="1" dirty="0">
              <a:latin typeface="+mj-lt"/>
            </a:endParaRPr>
          </a:p>
        </p:txBody>
      </p:sp>
      <p:sp>
        <p:nvSpPr>
          <p:cNvPr id="2" name="TextBox 1"/>
          <p:cNvSpPr txBox="1"/>
          <p:nvPr/>
        </p:nvSpPr>
        <p:spPr>
          <a:xfrm>
            <a:off x="1856190" y="1003562"/>
            <a:ext cx="7217707" cy="2031325"/>
          </a:xfrm>
          <a:prstGeom prst="rect">
            <a:avLst/>
          </a:prstGeom>
          <a:noFill/>
        </p:spPr>
        <p:txBody>
          <a:bodyPr wrap="square" rtlCol="0">
            <a:spAutoFit/>
          </a:bodyPr>
          <a:lstStyle/>
          <a:p>
            <a:r>
              <a:rPr lang="en-US" dirty="0">
                <a:latin typeface="Consolas" charset="0"/>
                <a:ea typeface="Consolas" charset="0"/>
                <a:cs typeface="Consolas" charset="0"/>
              </a:rPr>
              <a:t>&gt;&gt;&gt; </a:t>
            </a:r>
            <a:r>
              <a:rPr lang="en-US" dirty="0" err="1">
                <a:latin typeface="Consolas" charset="0"/>
                <a:ea typeface="Consolas" charset="0"/>
                <a:cs typeface="Consolas" charset="0"/>
              </a:rPr>
              <a:t>demographDict</a:t>
            </a:r>
            <a:r>
              <a:rPr lang="en-US" dirty="0">
                <a:latin typeface="Consolas" charset="0"/>
                <a:ea typeface="Consolas" charset="0"/>
                <a:cs typeface="Consolas" charset="0"/>
              </a:rPr>
              <a:t> = {</a:t>
            </a:r>
          </a:p>
          <a:p>
            <a:pPr lvl="1"/>
            <a:r>
              <a:rPr lang="en-US" dirty="0">
                <a:latin typeface="Consolas" charset="0"/>
                <a:ea typeface="Consolas" charset="0"/>
                <a:cs typeface="Consolas" charset="0"/>
              </a:rPr>
              <a:t>	'</a:t>
            </a:r>
            <a:r>
              <a:rPr lang="en-US" dirty="0" err="1">
                <a:latin typeface="Consolas" charset="0"/>
                <a:ea typeface="Consolas" charset="0"/>
                <a:cs typeface="Consolas" charset="0"/>
              </a:rPr>
              <a:t>gender':'female</a:t>
            </a:r>
            <a:r>
              <a:rPr lang="en-US" dirty="0">
                <a:latin typeface="Consolas" charset="0"/>
                <a:ea typeface="Consolas" charset="0"/>
                <a:cs typeface="Consolas" charset="0"/>
              </a:rPr>
              <a:t>', </a:t>
            </a:r>
          </a:p>
          <a:p>
            <a:pPr lvl="1"/>
            <a:r>
              <a:rPr lang="en-US" dirty="0">
                <a:latin typeface="Consolas" charset="0"/>
                <a:ea typeface="Consolas" charset="0"/>
                <a:cs typeface="Consolas" charset="0"/>
              </a:rPr>
              <a:t>	'age':40, </a:t>
            </a:r>
          </a:p>
          <a:p>
            <a:pPr lvl="1"/>
            <a:r>
              <a:rPr lang="en-US" dirty="0">
                <a:latin typeface="Consolas" charset="0"/>
                <a:ea typeface="Consolas" charset="0"/>
                <a:cs typeface="Consolas" charset="0"/>
              </a:rPr>
              <a:t>	'</a:t>
            </a:r>
            <a:r>
              <a:rPr lang="en-US" dirty="0" err="1">
                <a:latin typeface="Consolas" charset="0"/>
                <a:ea typeface="Consolas" charset="0"/>
                <a:cs typeface="Consolas" charset="0"/>
              </a:rPr>
              <a:t>education':'college</a:t>
            </a:r>
            <a:r>
              <a:rPr lang="en-US" dirty="0">
                <a:latin typeface="Consolas" charset="0"/>
                <a:ea typeface="Consolas" charset="0"/>
                <a:cs typeface="Consolas" charset="0"/>
              </a:rPr>
              <a:t>', </a:t>
            </a:r>
          </a:p>
          <a:p>
            <a:pPr lvl="1"/>
            <a:r>
              <a:rPr lang="en-US" dirty="0">
                <a:latin typeface="Consolas" charset="0"/>
                <a:ea typeface="Consolas" charset="0"/>
                <a:cs typeface="Consolas" charset="0"/>
              </a:rPr>
              <a:t>	'</a:t>
            </a:r>
            <a:r>
              <a:rPr lang="en-US" dirty="0" err="1">
                <a:latin typeface="Consolas" charset="0"/>
                <a:ea typeface="Consolas" charset="0"/>
                <a:cs typeface="Consolas" charset="0"/>
              </a:rPr>
              <a:t>ethnicity':'Asian</a:t>
            </a:r>
            <a:r>
              <a:rPr lang="en-US" dirty="0">
                <a:latin typeface="Consolas" charset="0"/>
                <a:ea typeface="Consolas" charset="0"/>
                <a:cs typeface="Consolas" charset="0"/>
              </a:rPr>
              <a:t>', </a:t>
            </a:r>
          </a:p>
          <a:p>
            <a:pPr lvl="1"/>
            <a:r>
              <a:rPr lang="en-US" dirty="0">
                <a:solidFill>
                  <a:srgbClr val="C00000"/>
                </a:solidFill>
                <a:latin typeface="Consolas" charset="0"/>
                <a:ea typeface="Consolas" charset="0"/>
                <a:cs typeface="Consolas" charset="0"/>
              </a:rPr>
              <a:t>	</a:t>
            </a:r>
            <a:r>
              <a:rPr lang="en-US" dirty="0">
                <a:latin typeface="Consolas" charset="0"/>
                <a:ea typeface="Consolas" charset="0"/>
                <a:cs typeface="Consolas" charset="0"/>
              </a:rPr>
              <a:t>'</a:t>
            </a:r>
            <a:r>
              <a:rPr lang="en-US" dirty="0" err="1">
                <a:latin typeface="Consolas" charset="0"/>
                <a:ea typeface="Consolas" charset="0"/>
                <a:cs typeface="Consolas" charset="0"/>
              </a:rPr>
              <a:t>marital':'single</a:t>
            </a:r>
            <a:r>
              <a:rPr lang="en-US" dirty="0">
                <a:latin typeface="Consolas" charset="0"/>
                <a:ea typeface="Consolas" charset="0"/>
                <a:cs typeface="Consolas" charset="0"/>
              </a:rPr>
              <a:t>'</a:t>
            </a:r>
          </a:p>
          <a:p>
            <a:r>
              <a:rPr lang="en-US" dirty="0">
                <a:latin typeface="Consolas" charset="0"/>
                <a:ea typeface="Consolas" charset="0"/>
                <a:cs typeface="Consolas" charset="0"/>
              </a:rPr>
              <a:t>    }</a:t>
            </a:r>
          </a:p>
        </p:txBody>
      </p:sp>
      <p:sp>
        <p:nvSpPr>
          <p:cNvPr id="3" name="Rectangle 2"/>
          <p:cNvSpPr/>
          <p:nvPr/>
        </p:nvSpPr>
        <p:spPr>
          <a:xfrm>
            <a:off x="352780" y="3443468"/>
            <a:ext cx="5157150" cy="2462213"/>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sz="1400" dirty="0">
                <a:latin typeface="Consolas" charset="0"/>
                <a:ea typeface="Consolas" charset="0"/>
                <a:cs typeface="Consolas" charset="0"/>
              </a:rPr>
              <a:t>&gt;&gt;&gt; </a:t>
            </a:r>
            <a:r>
              <a:rPr lang="en-US" sz="1400" b="1" dirty="0">
                <a:latin typeface="Consolas" charset="0"/>
                <a:ea typeface="Consolas" charset="0"/>
                <a:cs typeface="Consolas" charset="0"/>
              </a:rPr>
              <a:t>for characteristic in </a:t>
            </a:r>
            <a:r>
              <a:rPr lang="en-US" sz="1400" b="1" dirty="0" err="1">
                <a:latin typeface="Consolas" charset="0"/>
                <a:ea typeface="Consolas" charset="0"/>
                <a:cs typeface="Consolas" charset="0"/>
              </a:rPr>
              <a:t>demographDict</a:t>
            </a:r>
            <a:r>
              <a:rPr lang="en-US" sz="1400" b="1" dirty="0">
                <a:latin typeface="Consolas" charset="0"/>
                <a:ea typeface="Consolas" charset="0"/>
                <a:cs typeface="Consolas" charset="0"/>
              </a:rPr>
              <a:t>:</a:t>
            </a:r>
          </a:p>
          <a:p>
            <a:pPr lvl="1"/>
            <a:r>
              <a:rPr lang="en-US" sz="1400" b="1" dirty="0">
                <a:latin typeface="Consolas" charset="0"/>
                <a:ea typeface="Consolas" charset="0"/>
                <a:cs typeface="Consolas" charset="0"/>
              </a:rPr>
              <a:t>	value = </a:t>
            </a:r>
            <a:r>
              <a:rPr lang="en-US" sz="1400" b="1" dirty="0" err="1">
                <a:latin typeface="Consolas" charset="0"/>
                <a:ea typeface="Consolas" charset="0"/>
                <a:cs typeface="Consolas" charset="0"/>
              </a:rPr>
              <a:t>demographDict</a:t>
            </a:r>
            <a:r>
              <a:rPr lang="en-US" sz="1400" b="1" dirty="0">
                <a:latin typeface="Consolas" charset="0"/>
                <a:ea typeface="Consolas" charset="0"/>
                <a:cs typeface="Consolas" charset="0"/>
              </a:rPr>
              <a:t>[characteristic]</a:t>
            </a:r>
          </a:p>
          <a:p>
            <a:pPr lvl="1"/>
            <a:r>
              <a:rPr lang="en-US" sz="1400" b="1" dirty="0">
                <a:latin typeface="Consolas" charset="0"/>
                <a:ea typeface="Consolas" charset="0"/>
                <a:cs typeface="Consolas" charset="0"/>
              </a:rPr>
              <a:t>	print(</a:t>
            </a:r>
            <a:r>
              <a:rPr lang="mr-IN" sz="1400" b="1" dirty="0">
                <a:latin typeface="Consolas" charset="0"/>
                <a:ea typeface="Consolas" charset="0"/>
                <a:cs typeface="Consolas" charset="0"/>
              </a:rPr>
              <a:t>'\</a:t>
            </a:r>
            <a:r>
              <a:rPr lang="mr-IN" sz="1400" b="1" dirty="0" err="1">
                <a:latin typeface="Consolas" charset="0"/>
                <a:ea typeface="Consolas" charset="0"/>
                <a:cs typeface="Consolas" charset="0"/>
              </a:rPr>
              <a:t>t</a:t>
            </a:r>
            <a:r>
              <a:rPr lang="mr-IN" sz="1400" b="1" dirty="0">
                <a:latin typeface="Consolas" charset="0"/>
                <a:ea typeface="Consolas" charset="0"/>
                <a:cs typeface="Consolas" charset="0"/>
              </a:rPr>
              <a:t>',</a:t>
            </a:r>
            <a:r>
              <a:rPr lang="en-US" sz="1400" b="1" dirty="0">
                <a:latin typeface="Consolas" charset="0"/>
                <a:ea typeface="Consolas" charset="0"/>
                <a:cs typeface="Consolas" charset="0"/>
              </a:rPr>
              <a:t>characteristic,' : ',value)</a:t>
            </a:r>
          </a:p>
          <a:p>
            <a:endParaRPr lang="en-US" sz="1400" dirty="0">
              <a:latin typeface="Consolas" charset="0"/>
              <a:ea typeface="Consolas" charset="0"/>
              <a:cs typeface="Consolas" charset="0"/>
            </a:endParaRPr>
          </a:p>
          <a:p>
            <a:endParaRPr lang="en-US" sz="1400" dirty="0">
              <a:latin typeface="Consolas" charset="0"/>
              <a:ea typeface="Consolas" charset="0"/>
              <a:cs typeface="Consolas" charset="0"/>
            </a:endParaRP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gender : female</a:t>
            </a:r>
          </a:p>
          <a:p>
            <a:r>
              <a:rPr lang="en-US" sz="1400" dirty="0">
                <a:latin typeface="Consolas" charset="0"/>
                <a:ea typeface="Consolas" charset="0"/>
                <a:cs typeface="Consolas" charset="0"/>
              </a:rPr>
              <a:t>	age : 40</a:t>
            </a:r>
          </a:p>
          <a:p>
            <a:r>
              <a:rPr lang="en-US" sz="1400" dirty="0">
                <a:latin typeface="Consolas" charset="0"/>
                <a:ea typeface="Consolas" charset="0"/>
                <a:cs typeface="Consolas" charset="0"/>
              </a:rPr>
              <a:t>	education : college</a:t>
            </a:r>
          </a:p>
          <a:p>
            <a:r>
              <a:rPr lang="en-US" sz="1400" dirty="0">
                <a:latin typeface="Consolas" charset="0"/>
                <a:ea typeface="Consolas" charset="0"/>
                <a:cs typeface="Consolas" charset="0"/>
              </a:rPr>
              <a:t>	ethnicity : Asian</a:t>
            </a:r>
          </a:p>
          <a:p>
            <a:r>
              <a:rPr lang="en-US" sz="1400" dirty="0">
                <a:latin typeface="Consolas" charset="0"/>
                <a:ea typeface="Consolas" charset="0"/>
                <a:cs typeface="Consolas" charset="0"/>
              </a:rPr>
              <a:t>	marital : single</a:t>
            </a:r>
          </a:p>
        </p:txBody>
      </p:sp>
      <p:sp>
        <p:nvSpPr>
          <p:cNvPr id="5" name="Rectangle 4"/>
          <p:cNvSpPr/>
          <p:nvPr/>
        </p:nvSpPr>
        <p:spPr>
          <a:xfrm>
            <a:off x="7187117" y="3455041"/>
            <a:ext cx="4679760" cy="24622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n-US" sz="1400" dirty="0">
                <a:latin typeface="Consolas" charset="0"/>
                <a:ea typeface="Consolas" charset="0"/>
                <a:cs typeface="Consolas" charset="0"/>
              </a:rPr>
              <a:t>&gt;&gt;&gt; </a:t>
            </a:r>
            <a:r>
              <a:rPr lang="en-US" sz="1400" b="1" dirty="0">
                <a:latin typeface="Consolas" charset="0"/>
                <a:ea typeface="Consolas" charset="0"/>
                <a:cs typeface="Consolas" charset="0"/>
              </a:rPr>
              <a:t>for (</a:t>
            </a:r>
            <a:r>
              <a:rPr lang="en-US" sz="1400" b="1" dirty="0" err="1">
                <a:latin typeface="Consolas" charset="0"/>
                <a:ea typeface="Consolas" charset="0"/>
                <a:cs typeface="Consolas" charset="0"/>
              </a:rPr>
              <a:t>key,val</a:t>
            </a:r>
            <a:r>
              <a:rPr lang="en-US" sz="1400" b="1" dirty="0">
                <a:latin typeface="Consolas" charset="0"/>
                <a:ea typeface="Consolas" charset="0"/>
                <a:cs typeface="Consolas" charset="0"/>
              </a:rPr>
              <a:t>) in </a:t>
            </a:r>
            <a:r>
              <a:rPr lang="en-US" sz="1400" b="1" dirty="0" err="1">
                <a:latin typeface="Consolas" charset="0"/>
                <a:ea typeface="Consolas" charset="0"/>
                <a:cs typeface="Consolas" charset="0"/>
              </a:rPr>
              <a:t>demographDict</a:t>
            </a:r>
            <a:r>
              <a:rPr lang="en-US" sz="1400" b="1" dirty="0" err="1">
                <a:solidFill>
                  <a:srgbClr val="FFDA68"/>
                </a:solidFill>
                <a:latin typeface="Consolas" charset="0"/>
                <a:ea typeface="Consolas" charset="0"/>
                <a:cs typeface="Consolas" charset="0"/>
              </a:rPr>
              <a:t>.items</a:t>
            </a:r>
            <a:r>
              <a:rPr lang="en-US" sz="1400" b="1" dirty="0">
                <a:solidFill>
                  <a:srgbClr val="FFDA68"/>
                </a:solidFill>
                <a:latin typeface="Consolas" charset="0"/>
                <a:ea typeface="Consolas" charset="0"/>
                <a:cs typeface="Consolas" charset="0"/>
              </a:rPr>
              <a:t>():</a:t>
            </a:r>
          </a:p>
          <a:p>
            <a:r>
              <a:rPr lang="en-US" sz="1400" b="1" dirty="0">
                <a:latin typeface="Consolas" charset="0"/>
                <a:ea typeface="Consolas" charset="0"/>
                <a:cs typeface="Consolas" charset="0"/>
              </a:rPr>
              <a:t>		print('\t', key, " : ", </a:t>
            </a:r>
            <a:r>
              <a:rPr lang="en-US" sz="1400" b="1" dirty="0" err="1">
                <a:latin typeface="Consolas" charset="0"/>
                <a:ea typeface="Consolas" charset="0"/>
                <a:cs typeface="Consolas" charset="0"/>
              </a:rPr>
              <a:t>val</a:t>
            </a:r>
            <a:r>
              <a:rPr lang="en-US" sz="1400" b="1" dirty="0">
                <a:latin typeface="Consolas" charset="0"/>
                <a:ea typeface="Consolas" charset="0"/>
                <a:cs typeface="Consolas" charset="0"/>
              </a:rPr>
              <a:t>)</a:t>
            </a:r>
          </a:p>
          <a:p>
            <a:endParaRPr lang="en-US" sz="1400" dirty="0">
              <a:latin typeface="Consolas" charset="0"/>
              <a:ea typeface="Consolas" charset="0"/>
              <a:cs typeface="Consolas" charset="0"/>
            </a:endParaRPr>
          </a:p>
          <a:p>
            <a:endParaRPr lang="en-US" sz="1400" dirty="0">
              <a:latin typeface="Consolas" charset="0"/>
              <a:ea typeface="Consolas" charset="0"/>
              <a:cs typeface="Consolas" charset="0"/>
            </a:endParaRPr>
          </a:p>
          <a:p>
            <a:endParaRPr lang="en-US" sz="1400" dirty="0">
              <a:latin typeface="Consolas" charset="0"/>
              <a:ea typeface="Consolas" charset="0"/>
              <a:cs typeface="Consolas" charset="0"/>
            </a:endParaRP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gender : female</a:t>
            </a:r>
          </a:p>
          <a:p>
            <a:r>
              <a:rPr lang="en-US" sz="1400" dirty="0">
                <a:latin typeface="Consolas" charset="0"/>
                <a:ea typeface="Consolas" charset="0"/>
                <a:cs typeface="Consolas" charset="0"/>
              </a:rPr>
              <a:t>	age : 40</a:t>
            </a:r>
          </a:p>
          <a:p>
            <a:r>
              <a:rPr lang="en-US" sz="1400" dirty="0">
                <a:latin typeface="Consolas" charset="0"/>
                <a:ea typeface="Consolas" charset="0"/>
                <a:cs typeface="Consolas" charset="0"/>
              </a:rPr>
              <a:t>	education : college</a:t>
            </a:r>
          </a:p>
          <a:p>
            <a:r>
              <a:rPr lang="en-US" sz="1400" dirty="0">
                <a:latin typeface="Consolas" charset="0"/>
                <a:ea typeface="Consolas" charset="0"/>
                <a:cs typeface="Consolas" charset="0"/>
              </a:rPr>
              <a:t>	ethnicity : Asian</a:t>
            </a:r>
          </a:p>
          <a:p>
            <a:r>
              <a:rPr lang="en-US" sz="1400" dirty="0">
                <a:latin typeface="Consolas" charset="0"/>
                <a:ea typeface="Consolas" charset="0"/>
                <a:cs typeface="Consolas" charset="0"/>
              </a:rPr>
              <a:t>	marital : single</a:t>
            </a:r>
          </a:p>
        </p:txBody>
      </p:sp>
      <p:cxnSp>
        <p:nvCxnSpPr>
          <p:cNvPr id="7" name="Straight Connector 6">
            <a:extLst>
              <a:ext uri="{FF2B5EF4-FFF2-40B4-BE49-F238E27FC236}">
                <a16:creationId xmlns:a16="http://schemas.microsoft.com/office/drawing/2014/main" id="{2ACD0C44-0F89-2B4B-B816-691ED576C569}"/>
              </a:ext>
            </a:extLst>
          </p:cNvPr>
          <p:cNvCxnSpPr/>
          <p:nvPr/>
        </p:nvCxnSpPr>
        <p:spPr>
          <a:xfrm>
            <a:off x="6369934" y="3279822"/>
            <a:ext cx="0" cy="2812649"/>
          </a:xfrm>
          <a:prstGeom prst="line">
            <a:avLst/>
          </a:prstGeom>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197310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571850" y="160224"/>
            <a:ext cx="9185608" cy="797644"/>
          </a:xfrm>
        </p:spPr>
        <p:txBody>
          <a:bodyPr>
            <a:normAutofit/>
          </a:bodyPr>
          <a:lstStyle/>
          <a:p>
            <a:pPr algn="l"/>
            <a:r>
              <a:rPr lang="en-US" b="1" dirty="0">
                <a:latin typeface="+mj-lt"/>
              </a:rPr>
              <a:t>CSV Files (Comma Separated Value)</a:t>
            </a:r>
          </a:p>
        </p:txBody>
      </p:sp>
      <p:sp>
        <p:nvSpPr>
          <p:cNvPr id="3" name="Content Placeholder 2"/>
          <p:cNvSpPr>
            <a:spLocks noGrp="1"/>
          </p:cNvSpPr>
          <p:nvPr>
            <p:ph idx="1"/>
          </p:nvPr>
        </p:nvSpPr>
        <p:spPr>
          <a:xfrm>
            <a:off x="951053" y="1107238"/>
            <a:ext cx="5516654" cy="4643524"/>
          </a:xfrm>
        </p:spPr>
        <p:txBody>
          <a:bodyPr/>
          <a:lstStyle/>
          <a:p>
            <a:pPr marL="457200" lvl="1" indent="0" defTabSz="914400">
              <a:spcBef>
                <a:spcPts val="0"/>
              </a:spcBef>
              <a:buNone/>
            </a:pPr>
            <a:r>
              <a:rPr lang="en-US" sz="2400" b="1" dirty="0"/>
              <a:t>Parse</a:t>
            </a:r>
            <a:r>
              <a:rPr lang="en-US" sz="2400" dirty="0"/>
              <a:t>: take information and separate it into more easily processed components</a:t>
            </a:r>
          </a:p>
          <a:p>
            <a:pPr defTabSz="914400">
              <a:spcBef>
                <a:spcPts val="0"/>
              </a:spcBef>
            </a:pPr>
            <a:endParaRPr lang="en-US" sz="2400" dirty="0"/>
          </a:p>
          <a:p>
            <a:pPr marL="400050" lvl="1" indent="0" defTabSz="914400">
              <a:spcBef>
                <a:spcPts val="0"/>
              </a:spcBef>
              <a:buNone/>
            </a:pPr>
            <a:r>
              <a:rPr lang="en-US" sz="2000" dirty="0"/>
              <a:t>When looking at a CSV file in a text editor, note that the first line contains the titles of the columns.</a:t>
            </a:r>
            <a:endParaRPr lang="en-US" dirty="0"/>
          </a:p>
        </p:txBody>
      </p:sp>
      <p:pic>
        <p:nvPicPr>
          <p:cNvPr id="13" name="Picture 12"/>
          <p:cNvPicPr>
            <a:picLocks noChangeAspect="1"/>
          </p:cNvPicPr>
          <p:nvPr/>
        </p:nvPicPr>
        <p:blipFill>
          <a:blip r:embed="rId6"/>
          <a:stretch>
            <a:fillRect/>
          </a:stretch>
        </p:blipFill>
        <p:spPr>
          <a:xfrm>
            <a:off x="6492779" y="1191238"/>
            <a:ext cx="5433416" cy="2457974"/>
          </a:xfrm>
          <a:prstGeom prst="rect">
            <a:avLst/>
          </a:prstGeom>
          <a:ln>
            <a:solidFill>
              <a:schemeClr val="tx1"/>
            </a:solidFill>
          </a:ln>
        </p:spPr>
      </p:pic>
      <p:sp>
        <p:nvSpPr>
          <p:cNvPr id="2" name="Title 3">
            <a:extLst>
              <a:ext uri="{FF2B5EF4-FFF2-40B4-BE49-F238E27FC236}">
                <a16:creationId xmlns:a16="http://schemas.microsoft.com/office/drawing/2014/main" id="{3D553FB2-B580-7CEB-8317-5203F0B6671C}"/>
              </a:ext>
            </a:extLst>
          </p:cNvPr>
          <p:cNvSpPr txBox="1">
            <a:spLocks/>
          </p:cNvSpPr>
          <p:nvPr>
            <p:custDataLst>
              <p:tags r:id="rId3"/>
            </p:custDataLst>
          </p:nvPr>
        </p:nvSpPr>
        <p:spPr>
          <a:xfrm>
            <a:off x="1049854" y="4564246"/>
            <a:ext cx="8229600" cy="797644"/>
          </a:xfrm>
          <a:prstGeom prst="rect">
            <a:avLst/>
          </a:prstGeom>
        </p:spPr>
        <p:txBody>
          <a:bodyPr>
            <a:normAutofit/>
          </a:bodyPr>
          <a:lstStyle>
            <a:lvl1pPr algn="l" defTabSz="457200" rtl="0" eaLnBrk="1" latinLnBrk="0" hangingPunct="1">
              <a:spcBef>
                <a:spcPct val="0"/>
              </a:spcBef>
              <a:buNone/>
              <a:defRPr sz="4400" b="0" i="0" u="none" kern="1200">
                <a:solidFill>
                  <a:schemeClr val="tx1"/>
                </a:solidFill>
                <a:latin typeface="+mn-lt"/>
                <a:ea typeface="+mj-ea"/>
                <a:cs typeface="+mj-cs"/>
              </a:defRPr>
            </a:lvl1pPr>
          </a:lstStyle>
          <a:p>
            <a:r>
              <a:rPr lang="en-US" sz="3200" b="1">
                <a:latin typeface="+mj-lt"/>
              </a:rPr>
              <a:t>CSV Files - csv package</a:t>
            </a:r>
            <a:endParaRPr lang="en-US" sz="3200" b="1" dirty="0">
              <a:latin typeface="+mj-lt"/>
            </a:endParaRPr>
          </a:p>
        </p:txBody>
      </p:sp>
      <p:sp>
        <p:nvSpPr>
          <p:cNvPr id="4" name="Rectangle 3">
            <a:extLst>
              <a:ext uri="{FF2B5EF4-FFF2-40B4-BE49-F238E27FC236}">
                <a16:creationId xmlns:a16="http://schemas.microsoft.com/office/drawing/2014/main" id="{19522D3B-AB81-79FA-206F-1DF3235B1EA3}"/>
              </a:ext>
            </a:extLst>
          </p:cNvPr>
          <p:cNvSpPr/>
          <p:nvPr/>
        </p:nvSpPr>
        <p:spPr>
          <a:xfrm>
            <a:off x="5564387" y="4593736"/>
            <a:ext cx="4408836" cy="369332"/>
          </a:xfrm>
          <a:prstGeom prst="rect">
            <a:avLst/>
          </a:prstGeom>
        </p:spPr>
        <p:txBody>
          <a:bodyPr wrap="none">
            <a:spAutoFit/>
          </a:bodyPr>
          <a:lstStyle/>
          <a:p>
            <a:r>
              <a:rPr lang="en-US" dirty="0">
                <a:hlinkClick r:id="rId7"/>
              </a:rPr>
              <a:t>https://docs.python.org/3.6/library/csv.html</a:t>
            </a:r>
            <a:r>
              <a:rPr lang="en-US" dirty="0"/>
              <a:t> </a:t>
            </a:r>
          </a:p>
        </p:txBody>
      </p:sp>
    </p:spTree>
    <p:custDataLst>
      <p:tags r:id="rId1"/>
    </p:custDataLst>
    <p:extLst>
      <p:ext uri="{BB962C8B-B14F-4D97-AF65-F5344CB8AC3E}">
        <p14:creationId xmlns:p14="http://schemas.microsoft.com/office/powerpoint/2010/main" val="220150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23900" y="215992"/>
            <a:ext cx="8229600" cy="797644"/>
          </a:xfrm>
        </p:spPr>
        <p:txBody>
          <a:bodyPr/>
          <a:lstStyle/>
          <a:p>
            <a:pPr algn="l"/>
            <a:r>
              <a:rPr lang="en-US" b="1" dirty="0">
                <a:latin typeface="+mj-lt"/>
              </a:rPr>
              <a:t>Useful Free Software</a:t>
            </a:r>
          </a:p>
        </p:txBody>
      </p:sp>
      <p:sp>
        <p:nvSpPr>
          <p:cNvPr id="5" name="Content Placeholder 4"/>
          <p:cNvSpPr>
            <a:spLocks noGrp="1"/>
          </p:cNvSpPr>
          <p:nvPr>
            <p:ph idx="1"/>
            <p:custDataLst>
              <p:tags r:id="rId3"/>
            </p:custDataLst>
          </p:nvPr>
        </p:nvSpPr>
        <p:spPr>
          <a:xfrm>
            <a:off x="1200150" y="1174507"/>
            <a:ext cx="10539432" cy="2254493"/>
          </a:xfrm>
        </p:spPr>
        <p:txBody>
          <a:bodyPr/>
          <a:lstStyle/>
          <a:p>
            <a:r>
              <a:rPr lang="en-US" sz="2400" dirty="0">
                <a:solidFill>
                  <a:srgbClr val="3CAE2B"/>
                </a:solidFill>
              </a:rPr>
              <a:t>Anaconda</a:t>
            </a:r>
            <a:r>
              <a:rPr lang="en-US" sz="2400" dirty="0">
                <a:solidFill>
                  <a:srgbClr val="10594E"/>
                </a:solidFill>
              </a:rPr>
              <a:t> </a:t>
            </a:r>
            <a:r>
              <a:rPr lang="en-US" sz="2400" dirty="0"/>
              <a:t>software package</a:t>
            </a:r>
          </a:p>
          <a:p>
            <a:pPr lvl="1"/>
            <a:r>
              <a:rPr lang="en-US" sz="1800" dirty="0"/>
              <a:t>It installs the newest version </a:t>
            </a:r>
            <a:r>
              <a:rPr lang="en-US" sz="1800" b="1" dirty="0"/>
              <a:t>of Python (v3.x) </a:t>
            </a:r>
            <a:r>
              <a:rPr lang="en-US" sz="1800" dirty="0"/>
              <a:t>on </a:t>
            </a:r>
            <a:r>
              <a:rPr lang="en-US" sz="1800" dirty="0">
                <a:solidFill>
                  <a:schemeClr val="accent2"/>
                </a:solidFill>
              </a:rPr>
              <a:t>Windows</a:t>
            </a:r>
            <a:r>
              <a:rPr lang="en-US" sz="1800" dirty="0"/>
              <a:t>, </a:t>
            </a:r>
            <a:r>
              <a:rPr lang="en-US" sz="1800" dirty="0">
                <a:solidFill>
                  <a:schemeClr val="tx2">
                    <a:lumMod val="75000"/>
                  </a:schemeClr>
                </a:solidFill>
              </a:rPr>
              <a:t>Mac</a:t>
            </a:r>
            <a:r>
              <a:rPr lang="en-US" sz="1800" dirty="0"/>
              <a:t>, or </a:t>
            </a:r>
            <a:r>
              <a:rPr lang="en-US" sz="1800" dirty="0">
                <a:solidFill>
                  <a:schemeClr val="accent3"/>
                </a:solidFill>
              </a:rPr>
              <a:t>Linux</a:t>
            </a:r>
            <a:r>
              <a:rPr lang="en-US" sz="1800" dirty="0"/>
              <a:t> computers</a:t>
            </a:r>
          </a:p>
          <a:p>
            <a:pPr lvl="1"/>
            <a:r>
              <a:rPr lang="en-US" sz="1800" dirty="0"/>
              <a:t>It comes with pre-installed </a:t>
            </a:r>
            <a:r>
              <a:rPr lang="en-US" sz="1800" b="1" dirty="0"/>
              <a:t>Python</a:t>
            </a:r>
            <a:r>
              <a:rPr lang="en-US" sz="1800" dirty="0"/>
              <a:t> libraries for us to use</a:t>
            </a:r>
          </a:p>
          <a:p>
            <a:pPr lvl="1"/>
            <a:r>
              <a:rPr lang="en-US" sz="1800" dirty="0"/>
              <a:t>It will install </a:t>
            </a:r>
            <a:r>
              <a:rPr lang="en-US" sz="1800" b="1" dirty="0"/>
              <a:t>Visual Studio Code</a:t>
            </a:r>
            <a:r>
              <a:rPr lang="en-US" sz="1800" dirty="0"/>
              <a:t>, which is very useful (</a:t>
            </a:r>
            <a:r>
              <a:rPr lang="en-US" sz="1800" dirty="0">
                <a:hlinkClick r:id="rId6"/>
              </a:rPr>
              <a:t>https://code.visualstudio.com/</a:t>
            </a:r>
            <a:r>
              <a:rPr lang="en-US" sz="1800" dirty="0"/>
              <a:t>) </a:t>
            </a:r>
          </a:p>
          <a:p>
            <a:pPr lvl="1"/>
            <a:r>
              <a:rPr lang="en-US" sz="1800" dirty="0"/>
              <a:t>It installs </a:t>
            </a:r>
            <a:r>
              <a:rPr lang="en-US" sz="1800" b="1" dirty="0"/>
              <a:t>Jupyter Notebook</a:t>
            </a:r>
            <a:r>
              <a:rPr lang="en-US" sz="1800" dirty="0"/>
              <a:t>, which is a tool we can use to share our code</a:t>
            </a:r>
            <a:br>
              <a:rPr lang="en-US" sz="1800" dirty="0"/>
            </a:br>
            <a:r>
              <a:rPr lang="en-US" sz="1800" dirty="0"/>
              <a:t>(</a:t>
            </a:r>
            <a:r>
              <a:rPr lang="en-US" sz="1800" dirty="0">
                <a:hlinkClick r:id="rId7"/>
              </a:rPr>
              <a:t>https://jupyter.org/</a:t>
            </a:r>
            <a:r>
              <a:rPr lang="en-US" sz="1800" dirty="0"/>
              <a:t>)</a:t>
            </a:r>
          </a:p>
        </p:txBody>
      </p:sp>
      <p:sp>
        <p:nvSpPr>
          <p:cNvPr id="6" name="Rectangle 5">
            <a:extLst>
              <a:ext uri="{FF2B5EF4-FFF2-40B4-BE49-F238E27FC236}">
                <a16:creationId xmlns:a16="http://schemas.microsoft.com/office/drawing/2014/main" id="{70518AD5-8701-374B-BB4D-AA78605BCC3C}"/>
              </a:ext>
            </a:extLst>
          </p:cNvPr>
          <p:cNvSpPr/>
          <p:nvPr/>
        </p:nvSpPr>
        <p:spPr>
          <a:xfrm>
            <a:off x="4946050" y="3831830"/>
            <a:ext cx="4625341" cy="400110"/>
          </a:xfrm>
          <a:prstGeom prst="rect">
            <a:avLst/>
          </a:prstGeom>
        </p:spPr>
        <p:txBody>
          <a:bodyPr wrap="square">
            <a:spAutoFit/>
          </a:bodyPr>
          <a:lstStyle/>
          <a:p>
            <a:pPr algn="ctr"/>
            <a:r>
              <a:rPr lang="en-US" sz="2000" dirty="0">
                <a:hlinkClick r:id="rId8"/>
              </a:rPr>
              <a:t>https://anaconda.com/</a:t>
            </a:r>
            <a:endParaRPr lang="en-US" sz="2800" dirty="0"/>
          </a:p>
        </p:txBody>
      </p:sp>
      <p:pic>
        <p:nvPicPr>
          <p:cNvPr id="9" name="Picture 8">
            <a:extLst>
              <a:ext uri="{FF2B5EF4-FFF2-40B4-BE49-F238E27FC236}">
                <a16:creationId xmlns:a16="http://schemas.microsoft.com/office/drawing/2014/main" id="{469AAB64-A72A-E140-A6A3-8469455E51A3}"/>
              </a:ext>
            </a:extLst>
          </p:cNvPr>
          <p:cNvPicPr>
            <a:picLocks noChangeAspect="1"/>
          </p:cNvPicPr>
          <p:nvPr/>
        </p:nvPicPr>
        <p:blipFill>
          <a:blip r:embed="rId9"/>
          <a:stretch>
            <a:fillRect/>
          </a:stretch>
        </p:blipFill>
        <p:spPr>
          <a:xfrm>
            <a:off x="1665661" y="3680764"/>
            <a:ext cx="3959635" cy="702243"/>
          </a:xfrm>
          <a:prstGeom prst="rect">
            <a:avLst/>
          </a:prstGeom>
        </p:spPr>
      </p:pic>
      <p:sp>
        <p:nvSpPr>
          <p:cNvPr id="2" name="TextBox 1">
            <a:extLst>
              <a:ext uri="{FF2B5EF4-FFF2-40B4-BE49-F238E27FC236}">
                <a16:creationId xmlns:a16="http://schemas.microsoft.com/office/drawing/2014/main" id="{0C83A812-843E-AB14-5813-54EE79476084}"/>
              </a:ext>
            </a:extLst>
          </p:cNvPr>
          <p:cNvSpPr txBox="1"/>
          <p:nvPr/>
        </p:nvSpPr>
        <p:spPr>
          <a:xfrm>
            <a:off x="4421529" y="4940913"/>
            <a:ext cx="4988417" cy="369332"/>
          </a:xfrm>
          <a:prstGeom prst="rect">
            <a:avLst/>
          </a:prstGeom>
          <a:noFill/>
        </p:spPr>
        <p:txBody>
          <a:bodyPr wrap="none" rtlCol="0">
            <a:spAutoFit/>
          </a:bodyPr>
          <a:lstStyle/>
          <a:p>
            <a:r>
              <a:rPr lang="en-US" dirty="0">
                <a:hlinkClick r:id="rId10"/>
              </a:rPr>
              <a:t>https://www.anaconda.com/products/ai-navigator</a:t>
            </a:r>
            <a:r>
              <a:rPr lang="en-US" dirty="0"/>
              <a:t> </a:t>
            </a:r>
          </a:p>
        </p:txBody>
      </p:sp>
      <p:sp>
        <p:nvSpPr>
          <p:cNvPr id="7" name="TextBox 6">
            <a:extLst>
              <a:ext uri="{FF2B5EF4-FFF2-40B4-BE49-F238E27FC236}">
                <a16:creationId xmlns:a16="http://schemas.microsoft.com/office/drawing/2014/main" id="{A6D3879F-8124-7347-D338-B72BE3F271F5}"/>
              </a:ext>
            </a:extLst>
          </p:cNvPr>
          <p:cNvSpPr txBox="1"/>
          <p:nvPr/>
        </p:nvSpPr>
        <p:spPr>
          <a:xfrm>
            <a:off x="4421529" y="5314161"/>
            <a:ext cx="6711966" cy="369332"/>
          </a:xfrm>
          <a:prstGeom prst="rect">
            <a:avLst/>
          </a:prstGeom>
          <a:noFill/>
        </p:spPr>
        <p:txBody>
          <a:bodyPr wrap="none" rtlCol="0">
            <a:spAutoFit/>
          </a:bodyPr>
          <a:lstStyle/>
          <a:p>
            <a:r>
              <a:rPr lang="en-US" dirty="0">
                <a:hlinkClick r:id="rId11"/>
              </a:rPr>
              <a:t>https://docs.anaconda.com/ai-navigator/getting-started-ai-navigator/</a:t>
            </a:r>
            <a:r>
              <a:rPr lang="en-US" dirty="0"/>
              <a:t> </a:t>
            </a:r>
          </a:p>
        </p:txBody>
      </p:sp>
      <p:pic>
        <p:nvPicPr>
          <p:cNvPr id="8" name="Picture 7">
            <a:extLst>
              <a:ext uri="{FF2B5EF4-FFF2-40B4-BE49-F238E27FC236}">
                <a16:creationId xmlns:a16="http://schemas.microsoft.com/office/drawing/2014/main" id="{78D73EA6-D4D6-F347-E181-B1775B78D160}"/>
              </a:ext>
            </a:extLst>
          </p:cNvPr>
          <p:cNvPicPr>
            <a:picLocks noChangeAspect="1"/>
          </p:cNvPicPr>
          <p:nvPr/>
        </p:nvPicPr>
        <p:blipFill>
          <a:blip r:embed="rId12"/>
          <a:stretch>
            <a:fillRect/>
          </a:stretch>
        </p:blipFill>
        <p:spPr>
          <a:xfrm>
            <a:off x="2930040" y="4634771"/>
            <a:ext cx="1350949" cy="1350949"/>
          </a:xfrm>
          <a:prstGeom prst="rect">
            <a:avLst/>
          </a:prstGeom>
        </p:spPr>
      </p:pic>
    </p:spTree>
    <p:custDataLst>
      <p:tags r:id="rId1"/>
    </p:custDataLst>
    <p:extLst>
      <p:ext uri="{BB962C8B-B14F-4D97-AF65-F5344CB8AC3E}">
        <p14:creationId xmlns:p14="http://schemas.microsoft.com/office/powerpoint/2010/main" val="7850757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84028" y="169049"/>
            <a:ext cx="8229600" cy="797644"/>
          </a:xfrm>
        </p:spPr>
        <p:txBody>
          <a:bodyPr>
            <a:normAutofit/>
          </a:bodyPr>
          <a:lstStyle/>
          <a:p>
            <a:pPr algn="l"/>
            <a:r>
              <a:rPr lang="en-US" b="1" dirty="0">
                <a:latin typeface="+mj-lt"/>
              </a:rPr>
              <a:t>JSON: JavaScript Object Notation</a:t>
            </a:r>
          </a:p>
        </p:txBody>
      </p:sp>
      <p:sp>
        <p:nvSpPr>
          <p:cNvPr id="3" name="Rectangle 2"/>
          <p:cNvSpPr/>
          <p:nvPr/>
        </p:nvSpPr>
        <p:spPr>
          <a:xfrm>
            <a:off x="1025912" y="851346"/>
            <a:ext cx="4531562" cy="369332"/>
          </a:xfrm>
          <a:prstGeom prst="rect">
            <a:avLst/>
          </a:prstGeom>
        </p:spPr>
        <p:txBody>
          <a:bodyPr wrap="none">
            <a:spAutoFit/>
          </a:bodyPr>
          <a:lstStyle/>
          <a:p>
            <a:r>
              <a:rPr lang="en-US" dirty="0">
                <a:hlinkClick r:id="rId5"/>
              </a:rPr>
              <a:t>https://docs.python.org/3.6/library/json.html</a:t>
            </a:r>
            <a:r>
              <a:rPr lang="en-US" dirty="0"/>
              <a:t> </a:t>
            </a:r>
          </a:p>
        </p:txBody>
      </p:sp>
      <p:sp>
        <p:nvSpPr>
          <p:cNvPr id="7" name="Rectangle 6"/>
          <p:cNvSpPr/>
          <p:nvPr/>
        </p:nvSpPr>
        <p:spPr>
          <a:xfrm>
            <a:off x="9150618" y="261551"/>
            <a:ext cx="2808724" cy="5786199"/>
          </a:xfrm>
          <a:prstGeom prst="rect">
            <a:avLst/>
          </a:prstGeom>
          <a:solidFill>
            <a:srgbClr val="10594E"/>
          </a:solidFill>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pl-PL" sz="1000" dirty="0">
                <a:solidFill>
                  <a:schemeClr val="bg1">
                    <a:lumMod val="95000"/>
                  </a:schemeClr>
                </a:solidFill>
                <a:latin typeface="Ubuntu Mono" charset="0"/>
              </a:rPr>
              <a:t>{  </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a:t>
            </a:r>
            <a:r>
              <a:rPr lang="pl-PL" sz="1000" b="1" dirty="0" err="1">
                <a:solidFill>
                  <a:schemeClr val="bg1">
                    <a:lumMod val="95000"/>
                  </a:schemeClr>
                </a:solidFill>
                <a:latin typeface="Ubuntu Mono" charset="0"/>
              </a:rPr>
              <a:t>base</a:t>
            </a:r>
            <a:r>
              <a:rPr lang="pl-PL" sz="1000" b="1" dirty="0">
                <a:solidFill>
                  <a:schemeClr val="bg1">
                    <a:lumMod val="95000"/>
                  </a:schemeClr>
                </a:solidFill>
                <a:latin typeface="Ubuntu Mono" charset="0"/>
              </a:rPr>
              <a:t>"</a:t>
            </a:r>
            <a:r>
              <a:rPr lang="pl-PL" sz="1000" dirty="0">
                <a:solidFill>
                  <a:schemeClr val="bg1">
                    <a:lumMod val="95000"/>
                  </a:schemeClr>
                </a:solidFill>
                <a:latin typeface="Ubuntu Mono" charset="0"/>
              </a:rPr>
              <a:t>:"USD",</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"date"</a:t>
            </a:r>
            <a:r>
              <a:rPr lang="pl-PL" sz="1000" dirty="0">
                <a:solidFill>
                  <a:schemeClr val="bg1">
                    <a:lumMod val="95000"/>
                  </a:schemeClr>
                </a:solidFill>
                <a:latin typeface="Ubuntu Mono" charset="0"/>
              </a:rPr>
              <a:t>:"2016-05-13",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a:t>
            </a:r>
            <a:r>
              <a:rPr lang="pl-PL" sz="1000" b="1" dirty="0" err="1">
                <a:solidFill>
                  <a:schemeClr val="bg1">
                    <a:lumMod val="95000"/>
                  </a:schemeClr>
                </a:solidFill>
                <a:latin typeface="Ubuntu Mono" charset="0"/>
              </a:rPr>
              <a:t>rates</a:t>
            </a:r>
            <a:r>
              <a:rPr lang="pl-PL" sz="1000" b="1" dirty="0">
                <a:solidFill>
                  <a:schemeClr val="bg1">
                    <a:lumMod val="95000"/>
                  </a:schemeClr>
                </a:solidFill>
                <a:latin typeface="Ubuntu Mono" charset="0"/>
              </a:rPr>
              <a:t>"</a:t>
            </a:r>
            <a:r>
              <a:rPr lang="pl-PL" sz="1000" dirty="0">
                <a:solidFill>
                  <a:schemeClr val="bg1">
                    <a:lumMod val="95000"/>
                  </a:schemeClr>
                </a:solidFill>
                <a:latin typeface="Ubuntu Mono" charset="0"/>
              </a:rPr>
              <a:t>:{  </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"AUD"</a:t>
            </a:r>
            <a:r>
              <a:rPr lang="pl-PL" sz="1000" dirty="0">
                <a:solidFill>
                  <a:schemeClr val="bg1">
                    <a:lumMod val="95000"/>
                  </a:schemeClr>
                </a:solidFill>
                <a:latin typeface="Ubuntu Mono" charset="0"/>
              </a:rPr>
              <a:t>:1.3728,</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"BGN"</a:t>
            </a:r>
            <a:r>
              <a:rPr lang="pl-PL" sz="1000" dirty="0">
                <a:solidFill>
                  <a:schemeClr val="bg1">
                    <a:lumMod val="95000"/>
                  </a:schemeClr>
                </a:solidFill>
                <a:latin typeface="Ubuntu Mono" charset="0"/>
              </a:rPr>
              <a:t>:1.7235,</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"BRL"</a:t>
            </a:r>
            <a:r>
              <a:rPr lang="pl-PL" sz="1000" dirty="0">
                <a:solidFill>
                  <a:schemeClr val="bg1">
                    <a:lumMod val="95000"/>
                  </a:schemeClr>
                </a:solidFill>
                <a:latin typeface="Ubuntu Mono" charset="0"/>
              </a:rPr>
              <a:t>:3.486,</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"CAD"</a:t>
            </a:r>
            <a:r>
              <a:rPr lang="pl-PL" sz="1000" dirty="0">
                <a:solidFill>
                  <a:schemeClr val="bg1">
                    <a:lumMod val="95000"/>
                  </a:schemeClr>
                </a:solidFill>
                <a:latin typeface="Ubuntu Mono" charset="0"/>
              </a:rPr>
              <a:t>:1.2882,</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"CHF"</a:t>
            </a:r>
            <a:r>
              <a:rPr lang="pl-PL" sz="1000" dirty="0">
                <a:solidFill>
                  <a:schemeClr val="bg1">
                    <a:lumMod val="95000"/>
                  </a:schemeClr>
                </a:solidFill>
                <a:latin typeface="Ubuntu Mono" charset="0"/>
              </a:rPr>
              <a:t>:0.97145,</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"CNY"</a:t>
            </a:r>
            <a:r>
              <a:rPr lang="pl-PL" sz="1000" dirty="0">
                <a:solidFill>
                  <a:schemeClr val="bg1">
                    <a:lumMod val="95000"/>
                  </a:schemeClr>
                </a:solidFill>
                <a:latin typeface="Ubuntu Mono" charset="0"/>
              </a:rPr>
              <a:t>:6.5211,</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"CZK"</a:t>
            </a:r>
            <a:r>
              <a:rPr lang="pl-PL" sz="1000" dirty="0">
                <a:solidFill>
                  <a:schemeClr val="bg1">
                    <a:lumMod val="95000"/>
                  </a:schemeClr>
                </a:solidFill>
                <a:latin typeface="Ubuntu Mono" charset="0"/>
              </a:rPr>
              <a:t>:23.811,</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"DKK"</a:t>
            </a:r>
            <a:r>
              <a:rPr lang="pl-PL" sz="1000" dirty="0">
                <a:solidFill>
                  <a:schemeClr val="bg1">
                    <a:lumMod val="95000"/>
                  </a:schemeClr>
                </a:solidFill>
                <a:latin typeface="Ubuntu Mono" charset="0"/>
              </a:rPr>
              <a:t>:6.556,</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"GBP"</a:t>
            </a:r>
            <a:r>
              <a:rPr lang="pl-PL" sz="1000" dirty="0">
                <a:solidFill>
                  <a:schemeClr val="bg1">
                    <a:lumMod val="95000"/>
                  </a:schemeClr>
                </a:solidFill>
                <a:latin typeface="Ubuntu Mono" charset="0"/>
              </a:rPr>
              <a:t>:0.69403,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"HKD"</a:t>
            </a:r>
            <a:r>
              <a:rPr lang="pl-PL" sz="1000" dirty="0">
                <a:solidFill>
                  <a:schemeClr val="bg1">
                    <a:lumMod val="95000"/>
                  </a:schemeClr>
                </a:solidFill>
                <a:latin typeface="Ubuntu Mono" charset="0"/>
              </a:rPr>
              <a:t>:7.7632,</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"HRK"</a:t>
            </a:r>
            <a:r>
              <a:rPr lang="pl-PL" sz="1000" dirty="0">
                <a:solidFill>
                  <a:schemeClr val="bg1">
                    <a:lumMod val="95000"/>
                  </a:schemeClr>
                </a:solidFill>
                <a:latin typeface="Ubuntu Mono" charset="0"/>
              </a:rPr>
              <a:t>:6.6109,</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"HUF"</a:t>
            </a:r>
            <a:r>
              <a:rPr lang="pl-PL" sz="1000" dirty="0">
                <a:solidFill>
                  <a:schemeClr val="bg1">
                    <a:lumMod val="95000"/>
                  </a:schemeClr>
                </a:solidFill>
                <a:latin typeface="Ubuntu Mono" charset="0"/>
              </a:rPr>
              <a:t>:277.73,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"IDR"</a:t>
            </a:r>
            <a:r>
              <a:rPr lang="pl-PL" sz="1000" dirty="0">
                <a:solidFill>
                  <a:schemeClr val="bg1">
                    <a:lumMod val="95000"/>
                  </a:schemeClr>
                </a:solidFill>
                <a:latin typeface="Ubuntu Mono" charset="0"/>
              </a:rPr>
              <a:t>:13318.0,</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"ILS"</a:t>
            </a:r>
            <a:r>
              <a:rPr lang="pl-PL" sz="1000" dirty="0">
                <a:solidFill>
                  <a:schemeClr val="bg1">
                    <a:lumMod val="95000"/>
                  </a:schemeClr>
                </a:solidFill>
                <a:latin typeface="Ubuntu Mono" charset="0"/>
              </a:rPr>
              <a:t>:3.7737,</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"INR"</a:t>
            </a:r>
            <a:r>
              <a:rPr lang="pl-PL" sz="1000" dirty="0">
                <a:solidFill>
                  <a:schemeClr val="bg1">
                    <a:lumMod val="95000"/>
                  </a:schemeClr>
                </a:solidFill>
                <a:latin typeface="Ubuntu Mono" charset="0"/>
              </a:rPr>
              <a:t>:66.78,</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"JPY"</a:t>
            </a:r>
            <a:r>
              <a:rPr lang="pl-PL" sz="1000" dirty="0">
                <a:solidFill>
                  <a:schemeClr val="bg1">
                    <a:lumMod val="95000"/>
                  </a:schemeClr>
                </a:solidFill>
                <a:latin typeface="Ubuntu Mono" charset="0"/>
              </a:rPr>
              <a:t>:108.88,</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"KRW"</a:t>
            </a:r>
            <a:r>
              <a:rPr lang="pl-PL" sz="1000" dirty="0">
                <a:solidFill>
                  <a:schemeClr val="bg1">
                    <a:lumMod val="95000"/>
                  </a:schemeClr>
                </a:solidFill>
                <a:latin typeface="Ubuntu Mono" charset="0"/>
              </a:rPr>
              <a:t>:1172.8,</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"MXN"</a:t>
            </a:r>
            <a:r>
              <a:rPr lang="pl-PL" sz="1000" dirty="0">
                <a:solidFill>
                  <a:schemeClr val="bg1">
                    <a:lumMod val="95000"/>
                  </a:schemeClr>
                </a:solidFill>
                <a:latin typeface="Ubuntu Mono" charset="0"/>
              </a:rPr>
              <a:t>:18.05,</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"MYR"</a:t>
            </a:r>
            <a:r>
              <a:rPr lang="pl-PL" sz="1000" dirty="0">
                <a:solidFill>
                  <a:schemeClr val="bg1">
                    <a:lumMod val="95000"/>
                  </a:schemeClr>
                </a:solidFill>
                <a:latin typeface="Ubuntu Mono" charset="0"/>
              </a:rPr>
              <a:t>:4.0299,</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"NOK"</a:t>
            </a:r>
            <a:r>
              <a:rPr lang="pl-PL" sz="1000" dirty="0">
                <a:solidFill>
                  <a:schemeClr val="bg1">
                    <a:lumMod val="95000"/>
                  </a:schemeClr>
                </a:solidFill>
                <a:latin typeface="Ubuntu Mono" charset="0"/>
              </a:rPr>
              <a:t>:8.1669,</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"NZD"</a:t>
            </a:r>
            <a:r>
              <a:rPr lang="pl-PL" sz="1000" dirty="0">
                <a:solidFill>
                  <a:schemeClr val="bg1">
                    <a:lumMod val="95000"/>
                  </a:schemeClr>
                </a:solidFill>
                <a:latin typeface="Ubuntu Mono" charset="0"/>
              </a:rPr>
              <a:t>:1.4709,</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"PHP"</a:t>
            </a:r>
            <a:r>
              <a:rPr lang="pl-PL" sz="1000" dirty="0">
                <a:solidFill>
                  <a:schemeClr val="bg1">
                    <a:lumMod val="95000"/>
                  </a:schemeClr>
                </a:solidFill>
                <a:latin typeface="Ubuntu Mono" charset="0"/>
              </a:rPr>
              <a:t>:46.645,</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"PLN"</a:t>
            </a:r>
            <a:r>
              <a:rPr lang="pl-PL" sz="1000" dirty="0">
                <a:solidFill>
                  <a:schemeClr val="bg1">
                    <a:lumMod val="95000"/>
                  </a:schemeClr>
                </a:solidFill>
                <a:latin typeface="Ubuntu Mono" charset="0"/>
              </a:rPr>
              <a:t>:3.8711,</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"RON"</a:t>
            </a:r>
            <a:r>
              <a:rPr lang="pl-PL" sz="1000" dirty="0">
                <a:solidFill>
                  <a:schemeClr val="bg1">
                    <a:lumMod val="95000"/>
                  </a:schemeClr>
                </a:solidFill>
                <a:latin typeface="Ubuntu Mono" charset="0"/>
              </a:rPr>
              <a:t>:3.9633,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"RUB"</a:t>
            </a:r>
            <a:r>
              <a:rPr lang="pl-PL" sz="1000" dirty="0">
                <a:solidFill>
                  <a:schemeClr val="bg1">
                    <a:lumMod val="95000"/>
                  </a:schemeClr>
                </a:solidFill>
                <a:latin typeface="Ubuntu Mono" charset="0"/>
              </a:rPr>
              <a:t>:65.271,</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"SEK"</a:t>
            </a:r>
            <a:r>
              <a:rPr lang="pl-PL" sz="1000" dirty="0">
                <a:solidFill>
                  <a:schemeClr val="bg1">
                    <a:lumMod val="95000"/>
                  </a:schemeClr>
                </a:solidFill>
                <a:latin typeface="Ubuntu Mono" charset="0"/>
              </a:rPr>
              <a:t>:8.2204,</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"SGD"</a:t>
            </a:r>
            <a:r>
              <a:rPr lang="pl-PL" sz="1000" dirty="0">
                <a:solidFill>
                  <a:schemeClr val="bg1">
                    <a:lumMod val="95000"/>
                  </a:schemeClr>
                </a:solidFill>
                <a:latin typeface="Ubuntu Mono" charset="0"/>
              </a:rPr>
              <a:t>:1.3705,</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"THB"</a:t>
            </a:r>
            <a:r>
              <a:rPr lang="pl-PL" sz="1000" dirty="0">
                <a:solidFill>
                  <a:schemeClr val="bg1">
                    <a:lumMod val="95000"/>
                  </a:schemeClr>
                </a:solidFill>
                <a:latin typeface="Ubuntu Mono" charset="0"/>
              </a:rPr>
              <a:t>:35.43,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"TRY"</a:t>
            </a:r>
            <a:r>
              <a:rPr lang="pl-PL" sz="1000" dirty="0">
                <a:solidFill>
                  <a:schemeClr val="bg1">
                    <a:lumMod val="95000"/>
                  </a:schemeClr>
                </a:solidFill>
                <a:latin typeface="Ubuntu Mono" charset="0"/>
              </a:rPr>
              <a:t>:2.9643,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"ZAR"</a:t>
            </a:r>
            <a:r>
              <a:rPr lang="pl-PL" sz="1000" dirty="0">
                <a:solidFill>
                  <a:schemeClr val="bg1">
                    <a:lumMod val="95000"/>
                  </a:schemeClr>
                </a:solidFill>
                <a:latin typeface="Ubuntu Mono" charset="0"/>
              </a:rPr>
              <a:t>:15.168,</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"EUR"</a:t>
            </a:r>
            <a:r>
              <a:rPr lang="pl-PL" sz="1000" dirty="0">
                <a:solidFill>
                  <a:schemeClr val="bg1">
                    <a:lumMod val="95000"/>
                  </a:schemeClr>
                </a:solidFill>
                <a:latin typeface="Ubuntu Mono" charset="0"/>
              </a:rPr>
              <a:t>:0.88121</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a:t>
            </a:r>
          </a:p>
        </p:txBody>
      </p:sp>
      <p:sp>
        <p:nvSpPr>
          <p:cNvPr id="8" name="Rectangle 7"/>
          <p:cNvSpPr/>
          <p:nvPr/>
        </p:nvSpPr>
        <p:spPr>
          <a:xfrm>
            <a:off x="1163629" y="1672142"/>
            <a:ext cx="4572000" cy="3139321"/>
          </a:xfrm>
          <a:prstGeom prst="rect">
            <a:avLst/>
          </a:prstGeom>
        </p:spPr>
        <p:style>
          <a:lnRef idx="2">
            <a:schemeClr val="dk1">
              <a:shade val="15000"/>
            </a:schemeClr>
          </a:lnRef>
          <a:fillRef idx="1">
            <a:schemeClr val="dk1"/>
          </a:fillRef>
          <a:effectRef idx="0">
            <a:schemeClr val="dk1"/>
          </a:effectRef>
          <a:fontRef idx="minor">
            <a:schemeClr val="lt1"/>
          </a:fontRef>
        </p:style>
        <p:txBody>
          <a:bodyPr>
            <a:spAutoFit/>
          </a:bodyPr>
          <a:lstStyle/>
          <a:p>
            <a:r>
              <a:rPr lang="en-US" dirty="0"/>
              <a:t>{"base":"USD","date":"2016-05-13","rates":{"AUD":1.3728,"BGN":1.7235,"BRL":3.486,"CAD":1.2882,"CHF":0.97145,"CNY":6.5211,"CZK":23.811,"DKK":6.556,"GBP":0.69403,"HKD":7.7632,"HRK":6.6109,"HUF":277.73,"IDR":13318.0,"ILS":3.7737,"INR":66.78,"JPY":108.88,"KRW":1172.8,"MXN":18.05,"MYR":4.0299,"NOK":8.1669,"NZD":1.4709,"PHP":46.645,"PLN":3.8711,"RON":3.9633,"RUB":65.271,"SEK":8.2204,"SGD":1.3705,"THB":35.43,"TRY":2.9643,"ZAR":15.168,"EUR":0.88121}}</a:t>
            </a:r>
          </a:p>
        </p:txBody>
      </p:sp>
      <p:sp>
        <p:nvSpPr>
          <p:cNvPr id="13" name="Rectangle 12"/>
          <p:cNvSpPr/>
          <p:nvPr/>
        </p:nvSpPr>
        <p:spPr>
          <a:xfrm>
            <a:off x="1025912" y="5345060"/>
            <a:ext cx="6914321"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HINT: PRETTY IT UP &gt; </a:t>
            </a:r>
            <a:r>
              <a:rPr lang="en-US" dirty="0">
                <a:hlinkClick r:id="rId6"/>
              </a:rPr>
              <a:t>https://jsonformatter.curiousconcept.com/</a:t>
            </a:r>
            <a:r>
              <a:rPr lang="en-US" dirty="0"/>
              <a:t>, </a:t>
            </a:r>
          </a:p>
          <a:p>
            <a:r>
              <a:rPr lang="en-US" dirty="0">
                <a:hlinkClick r:id="rId7"/>
              </a:rPr>
              <a:t>https://codebeautify.org/jsonviewer</a:t>
            </a:r>
            <a:r>
              <a:rPr lang="en-US" dirty="0"/>
              <a:t>,</a:t>
            </a:r>
          </a:p>
          <a:p>
            <a:r>
              <a:rPr lang="en-US" dirty="0">
                <a:hlinkClick r:id="rId8"/>
              </a:rPr>
              <a:t>https://jsonformatter.org/</a:t>
            </a:r>
            <a:r>
              <a:rPr lang="en-US" dirty="0"/>
              <a:t> </a:t>
            </a:r>
          </a:p>
          <a:p>
            <a:endParaRPr lang="en-US" dirty="0"/>
          </a:p>
        </p:txBody>
      </p:sp>
      <p:sp>
        <p:nvSpPr>
          <p:cNvPr id="14" name="Right Brace 13"/>
          <p:cNvSpPr/>
          <p:nvPr/>
        </p:nvSpPr>
        <p:spPr>
          <a:xfrm>
            <a:off x="5299304" y="1500290"/>
            <a:ext cx="2808724" cy="3467108"/>
          </a:xfrm>
          <a:prstGeom prst="rightBrace">
            <a:avLst>
              <a:gd name="adj1" fmla="val 8333"/>
              <a:gd name="adj2" fmla="val 4686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4974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54283" y="292134"/>
            <a:ext cx="8229600" cy="797644"/>
          </a:xfrm>
        </p:spPr>
        <p:txBody>
          <a:bodyPr>
            <a:normAutofit/>
          </a:bodyPr>
          <a:lstStyle/>
          <a:p>
            <a:pPr algn="l"/>
            <a:r>
              <a:rPr lang="en-US" b="1" dirty="0">
                <a:latin typeface="+mj-lt"/>
              </a:rPr>
              <a:t>Modules</a:t>
            </a:r>
          </a:p>
        </p:txBody>
      </p:sp>
      <p:sp>
        <p:nvSpPr>
          <p:cNvPr id="3" name="Content Placeholder 2"/>
          <p:cNvSpPr>
            <a:spLocks noGrp="1"/>
          </p:cNvSpPr>
          <p:nvPr>
            <p:ph idx="1"/>
          </p:nvPr>
        </p:nvSpPr>
        <p:spPr>
          <a:xfrm>
            <a:off x="1055225" y="1403877"/>
            <a:ext cx="8229600" cy="4525963"/>
          </a:xfrm>
        </p:spPr>
        <p:txBody>
          <a:bodyPr/>
          <a:lstStyle/>
          <a:p>
            <a:r>
              <a:rPr lang="en-US" sz="2800" dirty="0"/>
              <a:t>Because programs can contain thousands/millions of lines of code, a way of organization is needed. In Python, commonly used code organized into small chunks are called </a:t>
            </a:r>
            <a:r>
              <a:rPr lang="en-US" sz="2800" b="1" dirty="0"/>
              <a:t>modules</a:t>
            </a:r>
            <a:r>
              <a:rPr lang="en-US" sz="2800" dirty="0"/>
              <a:t>.</a:t>
            </a:r>
          </a:p>
          <a:p>
            <a:r>
              <a:rPr lang="en-US" sz="2800" dirty="0"/>
              <a:t>Generic types of commonly used code are called </a:t>
            </a:r>
            <a:r>
              <a:rPr lang="en-US" sz="2800" b="1" dirty="0"/>
              <a:t>libraries</a:t>
            </a:r>
            <a:r>
              <a:rPr lang="en-US" sz="2800" dirty="0"/>
              <a:t>. These terms, modules and libraries, are sometimes used interchangeably</a:t>
            </a:r>
          </a:p>
        </p:txBody>
      </p:sp>
      <p:sp>
        <p:nvSpPr>
          <p:cNvPr id="5" name="Rectangle 4"/>
          <p:cNvSpPr/>
          <p:nvPr/>
        </p:nvSpPr>
        <p:spPr>
          <a:xfrm>
            <a:off x="6236238" y="5454123"/>
            <a:ext cx="5201479" cy="369332"/>
          </a:xfrm>
          <a:prstGeom prst="rect">
            <a:avLst/>
          </a:prstGeom>
        </p:spPr>
        <p:txBody>
          <a:bodyPr wrap="square">
            <a:spAutoFit/>
          </a:bodyPr>
          <a:lstStyle/>
          <a:p>
            <a:r>
              <a:rPr lang="en-US" dirty="0">
                <a:hlinkClick r:id="rId5"/>
              </a:rPr>
              <a:t>https://docs.python.org/3/tutorial/modules.html</a:t>
            </a:r>
            <a:r>
              <a:rPr lang="en-US" dirty="0"/>
              <a:t> </a:t>
            </a:r>
          </a:p>
        </p:txBody>
      </p:sp>
      <p:pic>
        <p:nvPicPr>
          <p:cNvPr id="2" name="Picture 1">
            <a:extLst>
              <a:ext uri="{FF2B5EF4-FFF2-40B4-BE49-F238E27FC236}">
                <a16:creationId xmlns:a16="http://schemas.microsoft.com/office/drawing/2014/main" id="{733EDB17-A39B-0D49-AFB2-25509C05D9DB}"/>
              </a:ext>
            </a:extLst>
          </p:cNvPr>
          <p:cNvPicPr>
            <a:picLocks noChangeAspect="1"/>
          </p:cNvPicPr>
          <p:nvPr/>
        </p:nvPicPr>
        <p:blipFill>
          <a:blip r:embed="rId6"/>
          <a:stretch>
            <a:fillRect/>
          </a:stretch>
        </p:blipFill>
        <p:spPr>
          <a:xfrm>
            <a:off x="9548335" y="2265517"/>
            <a:ext cx="2094016" cy="1570512"/>
          </a:xfrm>
          <a:prstGeom prst="rect">
            <a:avLst/>
          </a:prstGeom>
          <a:ln>
            <a:solidFill>
              <a:schemeClr val="tx1"/>
            </a:solidFill>
          </a:ln>
        </p:spPr>
      </p:pic>
      <p:sp>
        <p:nvSpPr>
          <p:cNvPr id="8" name="TextBox 7">
            <a:extLst>
              <a:ext uri="{FF2B5EF4-FFF2-40B4-BE49-F238E27FC236}">
                <a16:creationId xmlns:a16="http://schemas.microsoft.com/office/drawing/2014/main" id="{E799C7B2-96D8-9C42-A690-D6B3D8D8F24B}"/>
              </a:ext>
            </a:extLst>
          </p:cNvPr>
          <p:cNvSpPr txBox="1"/>
          <p:nvPr/>
        </p:nvSpPr>
        <p:spPr>
          <a:xfrm>
            <a:off x="9646801" y="3928229"/>
            <a:ext cx="1897083" cy="769441"/>
          </a:xfrm>
          <a:prstGeom prst="rect">
            <a:avLst/>
          </a:prstGeom>
          <a:noFill/>
        </p:spPr>
        <p:txBody>
          <a:bodyPr wrap="square">
            <a:spAutoFit/>
          </a:bodyPr>
          <a:lstStyle/>
          <a:p>
            <a:r>
              <a:rPr lang="en-US" sz="1100" dirty="0"/>
              <a:t>https://</a:t>
            </a:r>
            <a:r>
              <a:rPr lang="en-US" sz="1100" dirty="0" err="1"/>
              <a:t>giphy.com</a:t>
            </a:r>
            <a:r>
              <a:rPr lang="en-US" sz="1100" dirty="0"/>
              <a:t>/gifs/readingrainbow-kermit-the-frog-levar-burton-xT1XGw3b5osvin2IXC</a:t>
            </a:r>
          </a:p>
        </p:txBody>
      </p:sp>
    </p:spTree>
    <p:custDataLst>
      <p:tags r:id="rId1"/>
    </p:custDataLst>
    <p:extLst>
      <p:ext uri="{BB962C8B-B14F-4D97-AF65-F5344CB8AC3E}">
        <p14:creationId xmlns:p14="http://schemas.microsoft.com/office/powerpoint/2010/main" val="3529496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74914" y="214215"/>
            <a:ext cx="8229600" cy="797644"/>
          </a:xfrm>
        </p:spPr>
        <p:txBody>
          <a:bodyPr>
            <a:normAutofit/>
          </a:bodyPr>
          <a:lstStyle/>
          <a:p>
            <a:pPr algn="l"/>
            <a:r>
              <a:rPr lang="en-US" b="1" dirty="0">
                <a:latin typeface="+mj-lt"/>
              </a:rPr>
              <a:t>Importing</a:t>
            </a:r>
          </a:p>
        </p:txBody>
      </p:sp>
      <p:sp>
        <p:nvSpPr>
          <p:cNvPr id="3" name="Content Placeholder 2"/>
          <p:cNvSpPr>
            <a:spLocks noGrp="1"/>
          </p:cNvSpPr>
          <p:nvPr>
            <p:ph idx="1"/>
          </p:nvPr>
        </p:nvSpPr>
        <p:spPr>
          <a:xfrm>
            <a:off x="1099046" y="1166018"/>
            <a:ext cx="9636247" cy="4525963"/>
          </a:xfrm>
        </p:spPr>
        <p:txBody>
          <a:bodyPr/>
          <a:lstStyle/>
          <a:p>
            <a:r>
              <a:rPr lang="en-US" sz="2800" dirty="0"/>
              <a:t>In order to use a module or library, you need to </a:t>
            </a:r>
            <a:r>
              <a:rPr lang="en-US" sz="2800" b="1" dirty="0"/>
              <a:t>import</a:t>
            </a:r>
            <a:r>
              <a:rPr lang="en-US" sz="2800" dirty="0"/>
              <a:t> the file. </a:t>
            </a:r>
          </a:p>
          <a:p>
            <a:r>
              <a:rPr lang="en-US" sz="2800" dirty="0"/>
              <a:t>This is always done at the </a:t>
            </a:r>
            <a:r>
              <a:rPr lang="en-US" b="1" i="1" dirty="0">
                <a:solidFill>
                  <a:srgbClr val="10594E"/>
                </a:solidFill>
              </a:rPr>
              <a:t>top of the script </a:t>
            </a:r>
            <a:r>
              <a:rPr lang="en-US" sz="2800" dirty="0"/>
              <a:t>(after the docstring) so that module is loaded into memory and ready for use immediately.</a:t>
            </a:r>
          </a:p>
          <a:p>
            <a:r>
              <a:rPr lang="en-US" sz="2800" dirty="0"/>
              <a:t>You can import the </a:t>
            </a:r>
            <a:r>
              <a:rPr lang="en-US" sz="2800" i="1" dirty="0"/>
              <a:t>entire </a:t>
            </a:r>
            <a:r>
              <a:rPr lang="en-US" sz="2800" dirty="0"/>
              <a:t>module or parts of it.</a:t>
            </a:r>
          </a:p>
        </p:txBody>
      </p:sp>
      <p:sp>
        <p:nvSpPr>
          <p:cNvPr id="2" name="TextBox 1"/>
          <p:cNvSpPr txBox="1"/>
          <p:nvPr/>
        </p:nvSpPr>
        <p:spPr>
          <a:xfrm>
            <a:off x="2209974" y="4108515"/>
            <a:ext cx="3413114" cy="461665"/>
          </a:xfrm>
          <a:prstGeom prst="rect">
            <a:avLst/>
          </a:prstGeom>
          <a:noFill/>
        </p:spPr>
        <p:txBody>
          <a:bodyPr wrap="none" rtlCol="0">
            <a:spAutoFit/>
          </a:bodyPr>
          <a:lstStyle/>
          <a:p>
            <a:r>
              <a:rPr lang="en-US" sz="2400" dirty="0">
                <a:latin typeface="Consolas" charset="0"/>
                <a:ea typeface="Consolas" charset="0"/>
                <a:cs typeface="Consolas" charset="0"/>
              </a:rPr>
              <a:t>import &lt;</a:t>
            </a:r>
            <a:r>
              <a:rPr lang="en-US" sz="2400" dirty="0" err="1">
                <a:latin typeface="Consolas" charset="0"/>
                <a:ea typeface="Consolas" charset="0"/>
                <a:cs typeface="Consolas" charset="0"/>
              </a:rPr>
              <a:t>someModule</a:t>
            </a:r>
            <a:r>
              <a:rPr lang="en-US" sz="2400" dirty="0">
                <a:latin typeface="Consolas" charset="0"/>
                <a:ea typeface="Consolas" charset="0"/>
                <a:cs typeface="Consolas" charset="0"/>
              </a:rPr>
              <a:t>&gt;</a:t>
            </a:r>
          </a:p>
        </p:txBody>
      </p:sp>
      <p:sp>
        <p:nvSpPr>
          <p:cNvPr id="5" name="TextBox 4"/>
          <p:cNvSpPr txBox="1"/>
          <p:nvPr/>
        </p:nvSpPr>
        <p:spPr>
          <a:xfrm>
            <a:off x="2209974" y="4607157"/>
            <a:ext cx="6981398" cy="461665"/>
          </a:xfrm>
          <a:prstGeom prst="rect">
            <a:avLst/>
          </a:prstGeom>
          <a:noFill/>
        </p:spPr>
        <p:txBody>
          <a:bodyPr wrap="none" rtlCol="0">
            <a:spAutoFit/>
          </a:bodyPr>
          <a:lstStyle/>
          <a:p>
            <a:r>
              <a:rPr lang="en-US" sz="2400" dirty="0">
                <a:latin typeface="Consolas" charset="0"/>
                <a:ea typeface="Consolas" charset="0"/>
                <a:cs typeface="Consolas" charset="0"/>
              </a:rPr>
              <a:t>from &lt;</a:t>
            </a:r>
            <a:r>
              <a:rPr lang="en-US" sz="2400" dirty="0" err="1">
                <a:latin typeface="Consolas" charset="0"/>
                <a:ea typeface="Consolas" charset="0"/>
                <a:cs typeface="Consolas" charset="0"/>
              </a:rPr>
              <a:t>someModule</a:t>
            </a:r>
            <a:r>
              <a:rPr lang="en-US" sz="2400" dirty="0">
                <a:latin typeface="Consolas" charset="0"/>
                <a:ea typeface="Consolas" charset="0"/>
                <a:cs typeface="Consolas" charset="0"/>
              </a:rPr>
              <a:t>&gt; import &lt;</a:t>
            </a:r>
            <a:r>
              <a:rPr lang="en-US" sz="2400" dirty="0" err="1">
                <a:latin typeface="Consolas" charset="0"/>
                <a:ea typeface="Consolas" charset="0"/>
                <a:cs typeface="Consolas" charset="0"/>
              </a:rPr>
              <a:t>attributeName</a:t>
            </a:r>
            <a:r>
              <a:rPr lang="en-US" sz="2400" dirty="0">
                <a:latin typeface="Consolas" charset="0"/>
                <a:ea typeface="Consolas" charset="0"/>
                <a:cs typeface="Consolas" charset="0"/>
              </a:rPr>
              <a:t>&gt;</a:t>
            </a:r>
          </a:p>
        </p:txBody>
      </p:sp>
      <p:sp>
        <p:nvSpPr>
          <p:cNvPr id="6" name="Rectangle 5">
            <a:extLst>
              <a:ext uri="{FF2B5EF4-FFF2-40B4-BE49-F238E27FC236}">
                <a16:creationId xmlns:a16="http://schemas.microsoft.com/office/drawing/2014/main" id="{8A4316E5-2EDC-BB4E-B9F4-D27A4DAEDF48}"/>
              </a:ext>
            </a:extLst>
          </p:cNvPr>
          <p:cNvSpPr/>
          <p:nvPr/>
        </p:nvSpPr>
        <p:spPr>
          <a:xfrm>
            <a:off x="3132760" y="5832323"/>
            <a:ext cx="4572000" cy="523220"/>
          </a:xfrm>
          <a:prstGeom prst="rect">
            <a:avLst/>
          </a:prstGeom>
        </p:spPr>
        <p:txBody>
          <a:bodyPr>
            <a:spAutoFit/>
          </a:bodyPr>
          <a:lstStyle/>
          <a:p>
            <a:r>
              <a:rPr lang="en-US" sz="1400" dirty="0">
                <a:hlinkClick r:id="rId5"/>
              </a:rPr>
              <a:t>https://www.digitalocean.com/community/tutorials/how-to-import-modules-in-python-3</a:t>
            </a:r>
            <a:r>
              <a:rPr lang="en-US" sz="1400" dirty="0"/>
              <a:t> </a:t>
            </a:r>
          </a:p>
        </p:txBody>
      </p:sp>
    </p:spTree>
    <p:custDataLst>
      <p:tags r:id="rId1"/>
    </p:custDataLst>
    <p:extLst>
      <p:ext uri="{BB962C8B-B14F-4D97-AF65-F5344CB8AC3E}">
        <p14:creationId xmlns:p14="http://schemas.microsoft.com/office/powerpoint/2010/main" val="131371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63039" y="174337"/>
            <a:ext cx="8229600" cy="797644"/>
          </a:xfrm>
        </p:spPr>
        <p:txBody>
          <a:bodyPr>
            <a:normAutofit/>
          </a:bodyPr>
          <a:lstStyle/>
          <a:p>
            <a:pPr algn="l"/>
            <a:r>
              <a:rPr lang="en-US" b="1" dirty="0">
                <a:latin typeface="+mj-lt"/>
              </a:rPr>
              <a:t>Package</a:t>
            </a:r>
          </a:p>
        </p:txBody>
      </p:sp>
      <p:sp>
        <p:nvSpPr>
          <p:cNvPr id="7" name="Content Placeholder 2"/>
          <p:cNvSpPr>
            <a:spLocks noGrp="1"/>
          </p:cNvSpPr>
          <p:nvPr>
            <p:ph idx="1"/>
          </p:nvPr>
        </p:nvSpPr>
        <p:spPr>
          <a:xfrm>
            <a:off x="971796" y="1166018"/>
            <a:ext cx="5665305" cy="4525963"/>
          </a:xfrm>
        </p:spPr>
        <p:txBody>
          <a:bodyPr/>
          <a:lstStyle/>
          <a:p>
            <a:r>
              <a:rPr lang="en-US" sz="2400" dirty="0"/>
              <a:t>A </a:t>
            </a:r>
            <a:r>
              <a:rPr lang="en-US" sz="2400" b="1" dirty="0"/>
              <a:t>package</a:t>
            </a:r>
            <a:r>
              <a:rPr lang="en-US" sz="2400" dirty="0"/>
              <a:t> is a hierarchical directory structure containing (potentially) many *.</a:t>
            </a:r>
            <a:r>
              <a:rPr lang="en-US" sz="2400" dirty="0" err="1"/>
              <a:t>py</a:t>
            </a:r>
            <a:r>
              <a:rPr lang="en-US" sz="2400" dirty="0"/>
              <a:t> files.</a:t>
            </a:r>
          </a:p>
          <a:p>
            <a:pPr lvl="1"/>
            <a:r>
              <a:rPr lang="en-US" sz="1800" dirty="0"/>
              <a:t>A top-level directory plus subdirectories</a:t>
            </a:r>
          </a:p>
          <a:p>
            <a:pPr lvl="1"/>
            <a:r>
              <a:rPr lang="en-US" sz="1800" dirty="0"/>
              <a:t>*.</a:t>
            </a:r>
            <a:r>
              <a:rPr lang="en-US" sz="1800" dirty="0" err="1"/>
              <a:t>py</a:t>
            </a:r>
            <a:r>
              <a:rPr lang="en-US" sz="1800" dirty="0"/>
              <a:t> files within the hierarchy</a:t>
            </a:r>
          </a:p>
          <a:p>
            <a:pPr lvl="1"/>
            <a:r>
              <a:rPr lang="en-US" sz="1800" dirty="0"/>
              <a:t>A file called __</a:t>
            </a:r>
            <a:r>
              <a:rPr lang="en-US" sz="1800" dirty="0" err="1"/>
              <a:t>init</a:t>
            </a:r>
            <a:r>
              <a:rPr lang="en-US" sz="1800" dirty="0"/>
              <a:t>__.</a:t>
            </a:r>
            <a:r>
              <a:rPr lang="en-US" sz="1800" dirty="0" err="1"/>
              <a:t>py</a:t>
            </a:r>
            <a:r>
              <a:rPr lang="en-US" sz="1800" dirty="0"/>
              <a:t> in each directory in the package</a:t>
            </a:r>
          </a:p>
          <a:p>
            <a:r>
              <a:rPr lang="en-US" sz="2400" dirty="0"/>
              <a:t>The __</a:t>
            </a:r>
            <a:r>
              <a:rPr lang="en-US" sz="2400" dirty="0" err="1"/>
              <a:t>init</a:t>
            </a:r>
            <a:r>
              <a:rPr lang="en-US" sz="2400" dirty="0"/>
              <a:t>__.</a:t>
            </a:r>
            <a:r>
              <a:rPr lang="en-US" sz="2400" dirty="0" err="1"/>
              <a:t>py</a:t>
            </a:r>
            <a:r>
              <a:rPr lang="en-US" sz="2400" dirty="0"/>
              <a:t> file tells Python the directory is part of a package and can contain configuration information and methods.</a:t>
            </a:r>
          </a:p>
        </p:txBody>
      </p:sp>
      <p:sp>
        <p:nvSpPr>
          <p:cNvPr id="2" name="Rectangle 1"/>
          <p:cNvSpPr/>
          <p:nvPr/>
        </p:nvSpPr>
        <p:spPr>
          <a:xfrm>
            <a:off x="3227334" y="5251796"/>
            <a:ext cx="5665305" cy="880369"/>
          </a:xfrm>
          <a:prstGeom prst="rect">
            <a:avLst/>
          </a:prstGeom>
        </p:spPr>
        <p:txBody>
          <a:bodyPr wrap="square">
            <a:spAutoFit/>
          </a:bodyPr>
          <a:lstStyle/>
          <a:p>
            <a:pPr>
              <a:lnSpc>
                <a:spcPct val="150000"/>
              </a:lnSpc>
            </a:pPr>
            <a:r>
              <a:rPr lang="en-US" dirty="0">
                <a:hlinkClick r:id="rId5"/>
              </a:rPr>
              <a:t>https://www.python-course.eu/python3_packages.php</a:t>
            </a:r>
            <a:br>
              <a:rPr lang="en-US" dirty="0"/>
            </a:br>
            <a:r>
              <a:rPr lang="en-US" dirty="0">
                <a:hlinkClick r:id="rId6"/>
              </a:rPr>
              <a:t>https://www.learnpython.org/en/Modules_and_Packages</a:t>
            </a:r>
            <a:r>
              <a:rPr lang="en-US" dirty="0"/>
              <a:t>  </a:t>
            </a:r>
          </a:p>
        </p:txBody>
      </p:sp>
      <p:sp>
        <p:nvSpPr>
          <p:cNvPr id="4" name="Rectangle 3">
            <a:extLst>
              <a:ext uri="{FF2B5EF4-FFF2-40B4-BE49-F238E27FC236}">
                <a16:creationId xmlns:a16="http://schemas.microsoft.com/office/drawing/2014/main" id="{62870822-D3C2-C240-871D-10481D1BB8D3}"/>
              </a:ext>
            </a:extLst>
          </p:cNvPr>
          <p:cNvSpPr/>
          <p:nvPr/>
        </p:nvSpPr>
        <p:spPr>
          <a:xfrm>
            <a:off x="7471209" y="3839629"/>
            <a:ext cx="4382258" cy="523220"/>
          </a:xfrm>
          <a:prstGeom prst="rect">
            <a:avLst/>
          </a:prstGeom>
        </p:spPr>
        <p:txBody>
          <a:bodyPr wrap="square">
            <a:spAutoFit/>
          </a:bodyPr>
          <a:lstStyle/>
          <a:p>
            <a:r>
              <a:rPr lang="en-US" sz="1400" dirty="0">
                <a:hlinkClick r:id="rId7"/>
              </a:rPr>
              <a:t>http://mikegrouchy.com/blog/2012/05/be-pythonic-__init__py.html</a:t>
            </a:r>
            <a:r>
              <a:rPr lang="en-US" sz="1400" dirty="0"/>
              <a:t> </a:t>
            </a:r>
          </a:p>
        </p:txBody>
      </p:sp>
      <p:pic>
        <p:nvPicPr>
          <p:cNvPr id="8" name="Picture 7">
            <a:extLst>
              <a:ext uri="{FF2B5EF4-FFF2-40B4-BE49-F238E27FC236}">
                <a16:creationId xmlns:a16="http://schemas.microsoft.com/office/drawing/2014/main" id="{A86EF3B7-3741-8E4A-878A-57DFAB284E86}"/>
              </a:ext>
            </a:extLst>
          </p:cNvPr>
          <p:cNvPicPr>
            <a:picLocks noChangeAspect="1"/>
          </p:cNvPicPr>
          <p:nvPr/>
        </p:nvPicPr>
        <p:blipFill>
          <a:blip r:embed="rId8"/>
          <a:stretch>
            <a:fillRect/>
          </a:stretch>
        </p:blipFill>
        <p:spPr>
          <a:xfrm>
            <a:off x="7111769" y="971981"/>
            <a:ext cx="4880906" cy="2768908"/>
          </a:xfrm>
          <a:prstGeom prst="rect">
            <a:avLst/>
          </a:prstGeom>
          <a:ln>
            <a:solidFill>
              <a:schemeClr val="tx1"/>
            </a:solidFill>
          </a:ln>
        </p:spPr>
      </p:pic>
    </p:spTree>
    <p:custDataLst>
      <p:tags r:id="rId1"/>
    </p:custDataLst>
    <p:extLst>
      <p:ext uri="{BB962C8B-B14F-4D97-AF65-F5344CB8AC3E}">
        <p14:creationId xmlns:p14="http://schemas.microsoft.com/office/powerpoint/2010/main" val="1313746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custDataLst>
              <p:tags r:id="rId2"/>
            </p:custDataLst>
          </p:nvPr>
        </p:nvSpPr>
        <p:spPr bwMode="auto">
          <a:xfrm>
            <a:off x="3127375" y="292100"/>
            <a:ext cx="59372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7D469E8E-6B74-E946-92EC-28C0985E54DE}"/>
              </a:ext>
            </a:extLst>
          </p:cNvPr>
          <p:cNvSpPr txBox="1"/>
          <p:nvPr/>
        </p:nvSpPr>
        <p:spPr>
          <a:xfrm>
            <a:off x="402220" y="337592"/>
            <a:ext cx="8168907" cy="923330"/>
          </a:xfrm>
          <a:prstGeom prst="rect">
            <a:avLst/>
          </a:prstGeom>
          <a:noFill/>
        </p:spPr>
        <p:txBody>
          <a:bodyPr wrap="square">
            <a:spAutoFit/>
          </a:bodyPr>
          <a:lstStyle/>
          <a:p>
            <a:r>
              <a:rPr lang="en-US" sz="5400" dirty="0"/>
              <a:t>Pandas, NumPy, Seaborn</a:t>
            </a:r>
          </a:p>
        </p:txBody>
      </p:sp>
      <p:pic>
        <p:nvPicPr>
          <p:cNvPr id="3" name="Picture 2">
            <a:extLst>
              <a:ext uri="{FF2B5EF4-FFF2-40B4-BE49-F238E27FC236}">
                <a16:creationId xmlns:a16="http://schemas.microsoft.com/office/drawing/2014/main" id="{1A6680AB-B626-2D18-9E73-E949C870AA50}"/>
              </a:ext>
            </a:extLst>
          </p:cNvPr>
          <p:cNvPicPr>
            <a:picLocks noChangeAspect="1"/>
          </p:cNvPicPr>
          <p:nvPr/>
        </p:nvPicPr>
        <p:blipFill>
          <a:blip r:embed="rId5"/>
          <a:stretch>
            <a:fillRect/>
          </a:stretch>
        </p:blipFill>
        <p:spPr>
          <a:xfrm>
            <a:off x="2927358" y="1264752"/>
            <a:ext cx="3303287" cy="1486479"/>
          </a:xfrm>
          <a:prstGeom prst="rect">
            <a:avLst/>
          </a:prstGeom>
        </p:spPr>
      </p:pic>
      <p:pic>
        <p:nvPicPr>
          <p:cNvPr id="4" name="Picture 3">
            <a:extLst>
              <a:ext uri="{FF2B5EF4-FFF2-40B4-BE49-F238E27FC236}">
                <a16:creationId xmlns:a16="http://schemas.microsoft.com/office/drawing/2014/main" id="{EDCA101A-F7B7-743A-BF3F-68D626DBC4DA}"/>
              </a:ext>
            </a:extLst>
          </p:cNvPr>
          <p:cNvPicPr>
            <a:picLocks noChangeAspect="1"/>
          </p:cNvPicPr>
          <p:nvPr/>
        </p:nvPicPr>
        <p:blipFill>
          <a:blip r:embed="rId6"/>
          <a:stretch>
            <a:fillRect/>
          </a:stretch>
        </p:blipFill>
        <p:spPr>
          <a:xfrm>
            <a:off x="949123" y="3778265"/>
            <a:ext cx="3727048" cy="1505378"/>
          </a:xfrm>
          <a:prstGeom prst="rect">
            <a:avLst/>
          </a:prstGeom>
        </p:spPr>
      </p:pic>
      <p:sp>
        <p:nvSpPr>
          <p:cNvPr id="8" name="TextBox 7">
            <a:extLst>
              <a:ext uri="{FF2B5EF4-FFF2-40B4-BE49-F238E27FC236}">
                <a16:creationId xmlns:a16="http://schemas.microsoft.com/office/drawing/2014/main" id="{A5A76747-3142-BA3F-C2C5-83F2E4192C1D}"/>
              </a:ext>
            </a:extLst>
          </p:cNvPr>
          <p:cNvSpPr txBox="1"/>
          <p:nvPr/>
        </p:nvSpPr>
        <p:spPr>
          <a:xfrm>
            <a:off x="1716803" y="2566565"/>
            <a:ext cx="5918736" cy="369332"/>
          </a:xfrm>
          <a:prstGeom prst="rect">
            <a:avLst/>
          </a:prstGeom>
          <a:noFill/>
        </p:spPr>
        <p:txBody>
          <a:bodyPr wrap="none" rtlCol="0">
            <a:spAutoFit/>
          </a:bodyPr>
          <a:lstStyle/>
          <a:p>
            <a:r>
              <a:rPr lang="en-US" dirty="0">
                <a:hlinkClick r:id="rId7"/>
              </a:rPr>
              <a:t>https://numpy.org/doc/stable/user/absolute_beginners.html</a:t>
            </a:r>
            <a:r>
              <a:rPr lang="en-US" dirty="0"/>
              <a:t> </a:t>
            </a:r>
          </a:p>
        </p:txBody>
      </p:sp>
      <p:sp>
        <p:nvSpPr>
          <p:cNvPr id="9" name="TextBox 8">
            <a:extLst>
              <a:ext uri="{FF2B5EF4-FFF2-40B4-BE49-F238E27FC236}">
                <a16:creationId xmlns:a16="http://schemas.microsoft.com/office/drawing/2014/main" id="{242F2577-4B81-6B2A-827D-BD6F0CC0EC3F}"/>
              </a:ext>
            </a:extLst>
          </p:cNvPr>
          <p:cNvSpPr txBox="1"/>
          <p:nvPr/>
        </p:nvSpPr>
        <p:spPr>
          <a:xfrm>
            <a:off x="402220" y="5083908"/>
            <a:ext cx="5481437" cy="369332"/>
          </a:xfrm>
          <a:prstGeom prst="rect">
            <a:avLst/>
          </a:prstGeom>
          <a:noFill/>
        </p:spPr>
        <p:txBody>
          <a:bodyPr wrap="none" rtlCol="0">
            <a:spAutoFit/>
          </a:bodyPr>
          <a:lstStyle/>
          <a:p>
            <a:r>
              <a:rPr lang="en-US" dirty="0">
                <a:hlinkClick r:id="rId8"/>
              </a:rPr>
              <a:t>https://pandas.pydata.org/docs/user_guide/10min.html</a:t>
            </a:r>
            <a:r>
              <a:rPr lang="en-US" dirty="0"/>
              <a:t> </a:t>
            </a:r>
          </a:p>
        </p:txBody>
      </p:sp>
      <p:pic>
        <p:nvPicPr>
          <p:cNvPr id="15" name="Picture 14">
            <a:extLst>
              <a:ext uri="{FF2B5EF4-FFF2-40B4-BE49-F238E27FC236}">
                <a16:creationId xmlns:a16="http://schemas.microsoft.com/office/drawing/2014/main" id="{7C5B8A35-5337-021E-2DEF-4BFD3B7B8666}"/>
              </a:ext>
            </a:extLst>
          </p:cNvPr>
          <p:cNvPicPr>
            <a:picLocks noChangeAspect="1"/>
          </p:cNvPicPr>
          <p:nvPr/>
        </p:nvPicPr>
        <p:blipFill>
          <a:blip r:embed="rId9"/>
          <a:stretch>
            <a:fillRect/>
          </a:stretch>
        </p:blipFill>
        <p:spPr>
          <a:xfrm>
            <a:off x="8321793" y="3624955"/>
            <a:ext cx="1940314" cy="1940314"/>
          </a:xfrm>
          <a:prstGeom prst="rect">
            <a:avLst/>
          </a:prstGeom>
        </p:spPr>
      </p:pic>
      <p:sp>
        <p:nvSpPr>
          <p:cNvPr id="17" name="TextBox 16">
            <a:extLst>
              <a:ext uri="{FF2B5EF4-FFF2-40B4-BE49-F238E27FC236}">
                <a16:creationId xmlns:a16="http://schemas.microsoft.com/office/drawing/2014/main" id="{AA69ECE1-91E8-3887-D948-9213A6F0D4B9}"/>
              </a:ext>
            </a:extLst>
          </p:cNvPr>
          <p:cNvSpPr txBox="1"/>
          <p:nvPr/>
        </p:nvSpPr>
        <p:spPr>
          <a:xfrm>
            <a:off x="6973811" y="5416055"/>
            <a:ext cx="4301581" cy="369332"/>
          </a:xfrm>
          <a:prstGeom prst="rect">
            <a:avLst/>
          </a:prstGeom>
          <a:noFill/>
        </p:spPr>
        <p:txBody>
          <a:bodyPr wrap="square">
            <a:spAutoFit/>
          </a:bodyPr>
          <a:lstStyle/>
          <a:p>
            <a:r>
              <a:rPr lang="en-US" dirty="0">
                <a:hlinkClick r:id="rId10"/>
              </a:rPr>
              <a:t>https://seaborn.pydata.org/tutorial.html</a:t>
            </a:r>
            <a:r>
              <a:rPr lang="en-US" dirty="0"/>
              <a:t> </a:t>
            </a:r>
          </a:p>
        </p:txBody>
      </p:sp>
      <p:sp>
        <p:nvSpPr>
          <p:cNvPr id="18" name="TextBox 17">
            <a:extLst>
              <a:ext uri="{FF2B5EF4-FFF2-40B4-BE49-F238E27FC236}">
                <a16:creationId xmlns:a16="http://schemas.microsoft.com/office/drawing/2014/main" id="{84C56D1D-585F-9A12-49CB-89C4801366D5}"/>
              </a:ext>
            </a:extLst>
          </p:cNvPr>
          <p:cNvSpPr txBox="1"/>
          <p:nvPr/>
        </p:nvSpPr>
        <p:spPr>
          <a:xfrm>
            <a:off x="9264642" y="292100"/>
            <a:ext cx="2231657" cy="2677656"/>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lIns="274320" tIns="91440" rIns="274320" bIns="91440" rtlCol="0">
            <a:spAutoFit/>
          </a:bodyPr>
          <a:lstStyle/>
          <a:p>
            <a:r>
              <a:rPr lang="en-US" dirty="0"/>
              <a:t>There's also:</a:t>
            </a:r>
          </a:p>
          <a:p>
            <a:pPr marL="285750" indent="-285750">
              <a:buFont typeface="Arial" panose="020B0604020202020204" pitchFamily="34" charset="0"/>
              <a:buChar char="•"/>
            </a:pPr>
            <a:r>
              <a:rPr lang="en-US" dirty="0" err="1"/>
              <a:t>MatplotLib</a:t>
            </a:r>
            <a:endParaRPr lang="en-US" dirty="0"/>
          </a:p>
          <a:p>
            <a:pPr marL="285750" indent="-285750">
              <a:buFont typeface="Arial" panose="020B0604020202020204" pitchFamily="34" charset="0"/>
              <a:buChar char="•"/>
            </a:pPr>
            <a:r>
              <a:rPr lang="en-US" dirty="0"/>
              <a:t>Scikit-learn</a:t>
            </a:r>
          </a:p>
          <a:p>
            <a:pPr marL="285750" indent="-285750">
              <a:buFont typeface="Arial" panose="020B0604020202020204" pitchFamily="34" charset="0"/>
              <a:buChar char="•"/>
            </a:pPr>
            <a:r>
              <a:rPr lang="en-US" dirty="0"/>
              <a:t>SciPy</a:t>
            </a:r>
          </a:p>
          <a:p>
            <a:pPr marL="285750" indent="-285750">
              <a:buFont typeface="Arial" panose="020B0604020202020204" pitchFamily="34" charset="0"/>
              <a:buChar char="•"/>
            </a:pPr>
            <a:r>
              <a:rPr lang="en-US" dirty="0"/>
              <a:t>TensorFlow</a:t>
            </a:r>
          </a:p>
          <a:p>
            <a:pPr marL="285750" indent="-285750">
              <a:buFont typeface="Arial" panose="020B0604020202020204" pitchFamily="34" charset="0"/>
              <a:buChar char="•"/>
            </a:pPr>
            <a:r>
              <a:rPr lang="en-US" dirty="0" err="1"/>
              <a:t>Keras</a:t>
            </a:r>
            <a:endParaRPr lang="en-US" dirty="0"/>
          </a:p>
          <a:p>
            <a:pPr marL="285750" indent="-285750">
              <a:buFont typeface="Arial" panose="020B0604020202020204" pitchFamily="34" charset="0"/>
              <a:buChar char="•"/>
            </a:pPr>
            <a:r>
              <a:rPr lang="en-US" dirty="0" err="1"/>
              <a:t>PyTorch</a:t>
            </a:r>
            <a:endParaRPr lang="en-US" dirty="0"/>
          </a:p>
          <a:p>
            <a:pPr marL="285750" indent="-285750">
              <a:buFont typeface="Arial" panose="020B0604020202020204" pitchFamily="34" charset="0"/>
              <a:buChar char="•"/>
            </a:pPr>
            <a:r>
              <a:rPr lang="en-US" dirty="0"/>
              <a:t>NLTK</a:t>
            </a:r>
          </a:p>
          <a:p>
            <a:pPr marL="285750" indent="-285750">
              <a:buFont typeface="Arial" panose="020B0604020202020204" pitchFamily="34" charset="0"/>
              <a:buChar char="•"/>
            </a:pPr>
            <a:r>
              <a:rPr lang="en-US" dirty="0"/>
              <a:t>… more</a:t>
            </a:r>
          </a:p>
        </p:txBody>
      </p:sp>
    </p:spTree>
    <p:custDataLst>
      <p:tags r:id="rId1"/>
    </p:custDataLst>
    <p:extLst>
      <p:ext uri="{BB962C8B-B14F-4D97-AF65-F5344CB8AC3E}">
        <p14:creationId xmlns:p14="http://schemas.microsoft.com/office/powerpoint/2010/main" val="593587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74914" y="214215"/>
            <a:ext cx="8229600" cy="797644"/>
          </a:xfrm>
        </p:spPr>
        <p:txBody>
          <a:bodyPr>
            <a:normAutofit/>
          </a:bodyPr>
          <a:lstStyle/>
          <a:p>
            <a:pPr algn="l"/>
            <a:r>
              <a:rPr lang="en-US" b="1" dirty="0">
                <a:latin typeface="+mj-lt"/>
              </a:rPr>
              <a:t>NumPy Library for Python</a:t>
            </a:r>
          </a:p>
        </p:txBody>
      </p:sp>
      <p:pic>
        <p:nvPicPr>
          <p:cNvPr id="9" name="Picture 8">
            <a:extLst>
              <a:ext uri="{FF2B5EF4-FFF2-40B4-BE49-F238E27FC236}">
                <a16:creationId xmlns:a16="http://schemas.microsoft.com/office/drawing/2014/main" id="{051C42BB-398E-4B4B-4A45-C2C8306F5B74}"/>
              </a:ext>
            </a:extLst>
          </p:cNvPr>
          <p:cNvPicPr>
            <a:picLocks noChangeAspect="1"/>
          </p:cNvPicPr>
          <p:nvPr/>
        </p:nvPicPr>
        <p:blipFill>
          <a:blip r:embed="rId5"/>
          <a:stretch>
            <a:fillRect/>
          </a:stretch>
        </p:blipFill>
        <p:spPr>
          <a:xfrm>
            <a:off x="8213799" y="770859"/>
            <a:ext cx="3303287" cy="1486479"/>
          </a:xfrm>
          <a:prstGeom prst="rect">
            <a:avLst/>
          </a:prstGeom>
        </p:spPr>
      </p:pic>
      <p:sp>
        <p:nvSpPr>
          <p:cNvPr id="11" name="TextBox 10">
            <a:extLst>
              <a:ext uri="{FF2B5EF4-FFF2-40B4-BE49-F238E27FC236}">
                <a16:creationId xmlns:a16="http://schemas.microsoft.com/office/drawing/2014/main" id="{CBB23733-EFC0-2797-E9C7-A161BAC455FD}"/>
              </a:ext>
            </a:extLst>
          </p:cNvPr>
          <p:cNvSpPr txBox="1"/>
          <p:nvPr/>
        </p:nvSpPr>
        <p:spPr>
          <a:xfrm>
            <a:off x="873576" y="1037046"/>
            <a:ext cx="5909189" cy="954107"/>
          </a:xfrm>
          <a:prstGeom prst="rect">
            <a:avLst/>
          </a:prstGeom>
          <a:noFill/>
        </p:spPr>
        <p:txBody>
          <a:bodyPr wrap="square" rtlCol="0">
            <a:spAutoFit/>
          </a:bodyPr>
          <a:lstStyle/>
          <a:p>
            <a:r>
              <a:rPr lang="en-US" sz="2800" dirty="0"/>
              <a:t>Universal standard for working with numerical data in Python</a:t>
            </a:r>
          </a:p>
        </p:txBody>
      </p:sp>
      <p:sp>
        <p:nvSpPr>
          <p:cNvPr id="12" name="TextBox 11">
            <a:extLst>
              <a:ext uri="{FF2B5EF4-FFF2-40B4-BE49-F238E27FC236}">
                <a16:creationId xmlns:a16="http://schemas.microsoft.com/office/drawing/2014/main" id="{59B0DBCB-E412-00F1-7389-B452319F7FD8}"/>
              </a:ext>
            </a:extLst>
          </p:cNvPr>
          <p:cNvSpPr txBox="1"/>
          <p:nvPr/>
        </p:nvSpPr>
        <p:spPr>
          <a:xfrm>
            <a:off x="1158092" y="2316381"/>
            <a:ext cx="7384649"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Supports </a:t>
            </a:r>
            <a:r>
              <a:rPr lang="en-US" sz="2000" i="1" dirty="0"/>
              <a:t>Multidimensional Arrays </a:t>
            </a:r>
            <a:r>
              <a:rPr lang="en-US" sz="2000" dirty="0"/>
              <a:t>and </a:t>
            </a:r>
            <a:r>
              <a:rPr lang="en-US" sz="2000" i="1" dirty="0"/>
              <a:t>Matrix Data Structures</a:t>
            </a:r>
            <a:br>
              <a:rPr lang="en-US" sz="2000" dirty="0"/>
            </a:br>
            <a:endParaRPr lang="en-US" sz="2000" b="1" dirty="0"/>
          </a:p>
          <a:p>
            <a:pPr marL="342900" indent="-342900">
              <a:buFont typeface="Arial" panose="020B0604020202020204" pitchFamily="34" charset="0"/>
              <a:buChar char="•"/>
            </a:pPr>
            <a:r>
              <a:rPr lang="en-US" sz="2000" b="1" dirty="0" err="1"/>
              <a:t>ndarray</a:t>
            </a:r>
            <a:r>
              <a:rPr lang="en-US" sz="2000" b="1" dirty="0"/>
              <a:t> </a:t>
            </a:r>
            <a:r>
              <a:rPr lang="en-US" sz="2000" dirty="0"/>
              <a:t>- n-dimensional array object with built-in methods you can use on the data</a:t>
            </a:r>
          </a:p>
          <a:p>
            <a:pPr marL="342900"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array </a:t>
            </a:r>
            <a:r>
              <a:rPr lang="en-US" sz="2000" dirty="0">
                <a:sym typeface="Wingdings" pitchFamily="2" charset="2"/>
              </a:rPr>
              <a:t> grid of values containing information about the raw data, how to locate an element in the array, and how to interpret an element.</a:t>
            </a:r>
            <a:endParaRPr lang="en-US" sz="2000" dirty="0"/>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dirty="0"/>
              <a:t>supports large variety of mathematical operations </a:t>
            </a:r>
            <a:r>
              <a:rPr lang="en-US" sz="2000" i="1" dirty="0"/>
              <a:t>on arrays</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sz="2000" dirty="0"/>
          </a:p>
        </p:txBody>
      </p:sp>
      <p:sp>
        <p:nvSpPr>
          <p:cNvPr id="13" name="TextBox 12">
            <a:extLst>
              <a:ext uri="{FF2B5EF4-FFF2-40B4-BE49-F238E27FC236}">
                <a16:creationId xmlns:a16="http://schemas.microsoft.com/office/drawing/2014/main" id="{18F46B6C-7521-0CE8-A583-EDFEF4ECAB1E}"/>
              </a:ext>
            </a:extLst>
          </p:cNvPr>
          <p:cNvSpPr txBox="1"/>
          <p:nvPr/>
        </p:nvSpPr>
        <p:spPr>
          <a:xfrm>
            <a:off x="9579820" y="2075318"/>
            <a:ext cx="1937266" cy="738664"/>
          </a:xfrm>
          <a:prstGeom prst="rect">
            <a:avLst/>
          </a:prstGeom>
          <a:noFill/>
        </p:spPr>
        <p:txBody>
          <a:bodyPr wrap="square" rtlCol="0">
            <a:spAutoFit/>
          </a:bodyPr>
          <a:lstStyle/>
          <a:p>
            <a:r>
              <a:rPr lang="en-US" sz="1400" dirty="0">
                <a:hlinkClick r:id="rId6"/>
              </a:rPr>
              <a:t>https://numpy.org/doc/stable/user/absolute_beginners.html</a:t>
            </a:r>
            <a:r>
              <a:rPr lang="en-US" sz="1400" dirty="0"/>
              <a:t> </a:t>
            </a:r>
          </a:p>
        </p:txBody>
      </p:sp>
    </p:spTree>
    <p:custDataLst>
      <p:tags r:id="rId1"/>
    </p:custDataLst>
    <p:extLst>
      <p:ext uri="{BB962C8B-B14F-4D97-AF65-F5344CB8AC3E}">
        <p14:creationId xmlns:p14="http://schemas.microsoft.com/office/powerpoint/2010/main" val="1888739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98445" y="205641"/>
            <a:ext cx="8229600" cy="797644"/>
          </a:xfrm>
        </p:spPr>
        <p:txBody>
          <a:bodyPr>
            <a:normAutofit/>
          </a:bodyPr>
          <a:lstStyle/>
          <a:p>
            <a:pPr algn="l"/>
            <a:r>
              <a:rPr lang="en-US" b="1" dirty="0">
                <a:latin typeface="+mj-lt"/>
              </a:rPr>
              <a:t>Pandas – Preprocessing</a:t>
            </a:r>
          </a:p>
        </p:txBody>
      </p:sp>
      <p:sp>
        <p:nvSpPr>
          <p:cNvPr id="2" name="TextBox 1">
            <a:extLst>
              <a:ext uri="{FF2B5EF4-FFF2-40B4-BE49-F238E27FC236}">
                <a16:creationId xmlns:a16="http://schemas.microsoft.com/office/drawing/2014/main" id="{FC83B4DB-ABCF-761B-ADAE-915544D72D57}"/>
              </a:ext>
            </a:extLst>
          </p:cNvPr>
          <p:cNvSpPr txBox="1"/>
          <p:nvPr/>
        </p:nvSpPr>
        <p:spPr>
          <a:xfrm>
            <a:off x="1375463" y="1480457"/>
            <a:ext cx="3137782" cy="2677656"/>
          </a:xfrm>
          <a:prstGeom prst="rect">
            <a:avLst/>
          </a:prstGeom>
          <a:noFill/>
        </p:spPr>
        <p:txBody>
          <a:bodyPr wrap="none" rtlCol="0">
            <a:spAutoFit/>
          </a:bodyPr>
          <a:lstStyle/>
          <a:p>
            <a:r>
              <a:rPr lang="en-US" sz="2800" dirty="0"/>
              <a:t>Why preprocess? </a:t>
            </a:r>
          </a:p>
          <a:p>
            <a:pPr marL="742950" lvl="1" indent="-285750">
              <a:buFont typeface="Arial" panose="020B0604020202020204" pitchFamily="34" charset="0"/>
              <a:buChar char="•"/>
            </a:pPr>
            <a:r>
              <a:rPr lang="en-US" sz="2800" dirty="0"/>
              <a:t>Missing Values</a:t>
            </a:r>
          </a:p>
          <a:p>
            <a:pPr marL="742950" lvl="1" indent="-285750">
              <a:buFont typeface="Arial" panose="020B0604020202020204" pitchFamily="34" charset="0"/>
              <a:buChar char="•"/>
            </a:pPr>
            <a:r>
              <a:rPr lang="en-US" sz="2800" dirty="0"/>
              <a:t>Inconsistencies</a:t>
            </a:r>
          </a:p>
          <a:p>
            <a:pPr marL="742950" lvl="1" indent="-285750">
              <a:buFont typeface="Arial" panose="020B0604020202020204" pitchFamily="34" charset="0"/>
              <a:buChar char="•"/>
            </a:pPr>
            <a:r>
              <a:rPr lang="en-US" sz="2800" dirty="0"/>
              <a:t>Noise</a:t>
            </a:r>
          </a:p>
          <a:p>
            <a:pPr marL="742950" lvl="1" indent="-285750">
              <a:buFont typeface="Arial" panose="020B0604020202020204" pitchFamily="34" charset="0"/>
              <a:buChar char="•"/>
            </a:pPr>
            <a:r>
              <a:rPr lang="en-US" sz="2800" dirty="0"/>
              <a:t>Exploration</a:t>
            </a:r>
          </a:p>
          <a:p>
            <a:pPr marL="285750" indent="-285750">
              <a:buFont typeface="Arial" panose="020B0604020202020204" pitchFamily="34" charset="0"/>
              <a:buChar char="•"/>
            </a:pPr>
            <a:endParaRPr lang="en-US" sz="2800" dirty="0"/>
          </a:p>
        </p:txBody>
      </p:sp>
      <p:sp>
        <p:nvSpPr>
          <p:cNvPr id="4" name="TextBox 3">
            <a:extLst>
              <a:ext uri="{FF2B5EF4-FFF2-40B4-BE49-F238E27FC236}">
                <a16:creationId xmlns:a16="http://schemas.microsoft.com/office/drawing/2014/main" id="{07032129-A87B-7AD1-E646-40364317B7B7}"/>
              </a:ext>
            </a:extLst>
          </p:cNvPr>
          <p:cNvSpPr txBox="1"/>
          <p:nvPr/>
        </p:nvSpPr>
        <p:spPr>
          <a:xfrm>
            <a:off x="7122778" y="2838268"/>
            <a:ext cx="6096000" cy="369332"/>
          </a:xfrm>
          <a:prstGeom prst="rect">
            <a:avLst/>
          </a:prstGeom>
          <a:noFill/>
        </p:spPr>
        <p:txBody>
          <a:bodyPr wrap="square">
            <a:spAutoFit/>
          </a:bodyPr>
          <a:lstStyle/>
          <a:p>
            <a:r>
              <a:rPr lang="en-US" dirty="0" err="1"/>
              <a:t>ttps</a:t>
            </a:r>
            <a:r>
              <a:rPr lang="en-US" dirty="0"/>
              <a:t>://</a:t>
            </a:r>
            <a:r>
              <a:rPr lang="en-US" dirty="0" err="1"/>
              <a:t>pandas.pydata.org</a:t>
            </a:r>
            <a:r>
              <a:rPr lang="en-US" dirty="0"/>
              <a:t>/docs/  </a:t>
            </a:r>
          </a:p>
        </p:txBody>
      </p:sp>
      <p:pic>
        <p:nvPicPr>
          <p:cNvPr id="5" name="Picture 4">
            <a:extLst>
              <a:ext uri="{FF2B5EF4-FFF2-40B4-BE49-F238E27FC236}">
                <a16:creationId xmlns:a16="http://schemas.microsoft.com/office/drawing/2014/main" id="{1E025D89-DB36-309D-3F5C-7D78E1D46F6A}"/>
              </a:ext>
            </a:extLst>
          </p:cNvPr>
          <p:cNvPicPr>
            <a:picLocks noChangeAspect="1"/>
          </p:cNvPicPr>
          <p:nvPr/>
        </p:nvPicPr>
        <p:blipFill>
          <a:blip r:embed="rId5"/>
          <a:stretch>
            <a:fillRect/>
          </a:stretch>
        </p:blipFill>
        <p:spPr>
          <a:xfrm>
            <a:off x="7085312" y="1592029"/>
            <a:ext cx="3085466" cy="1246239"/>
          </a:xfrm>
          <a:prstGeom prst="rect">
            <a:avLst/>
          </a:prstGeom>
        </p:spPr>
      </p:pic>
    </p:spTree>
    <p:custDataLst>
      <p:tags r:id="rId1"/>
    </p:custDataLst>
    <p:extLst>
      <p:ext uri="{BB962C8B-B14F-4D97-AF65-F5344CB8AC3E}">
        <p14:creationId xmlns:p14="http://schemas.microsoft.com/office/powerpoint/2010/main" val="242130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98445" y="205641"/>
            <a:ext cx="8229600" cy="797644"/>
          </a:xfrm>
        </p:spPr>
        <p:txBody>
          <a:bodyPr>
            <a:normAutofit/>
          </a:bodyPr>
          <a:lstStyle/>
          <a:p>
            <a:pPr algn="l"/>
            <a:r>
              <a:rPr lang="en-US" b="1" dirty="0">
                <a:latin typeface="+mj-lt"/>
              </a:rPr>
              <a:t>Pandas – Data Preprocessing Steps</a:t>
            </a:r>
          </a:p>
        </p:txBody>
      </p:sp>
      <p:pic>
        <p:nvPicPr>
          <p:cNvPr id="1026" name="Picture 2" descr="Lightbox">
            <a:extLst>
              <a:ext uri="{FF2B5EF4-FFF2-40B4-BE49-F238E27FC236}">
                <a16:creationId xmlns:a16="http://schemas.microsoft.com/office/drawing/2014/main" id="{BF81E33E-8F70-A573-67CB-94288CC94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133" y="1600200"/>
            <a:ext cx="8483600" cy="2895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B29F6F9-5619-F1A9-2BB4-DD34346D9410}"/>
              </a:ext>
            </a:extLst>
          </p:cNvPr>
          <p:cNvSpPr txBox="1"/>
          <p:nvPr/>
        </p:nvSpPr>
        <p:spPr>
          <a:xfrm>
            <a:off x="1837267" y="4723383"/>
            <a:ext cx="7571175" cy="369332"/>
          </a:xfrm>
          <a:prstGeom prst="rect">
            <a:avLst/>
          </a:prstGeom>
          <a:noFill/>
        </p:spPr>
        <p:txBody>
          <a:bodyPr wrap="none" rtlCol="0">
            <a:spAutoFit/>
          </a:bodyPr>
          <a:lstStyle/>
          <a:p>
            <a:r>
              <a:rPr lang="en-US" dirty="0">
                <a:hlinkClick r:id="rId6"/>
              </a:rPr>
              <a:t>https://www.geeksforgeeks.org/data-preprocessing-machine-learning-python/</a:t>
            </a:r>
            <a:r>
              <a:rPr lang="en-US" dirty="0"/>
              <a:t> </a:t>
            </a:r>
          </a:p>
        </p:txBody>
      </p:sp>
    </p:spTree>
    <p:custDataLst>
      <p:tags r:id="rId1"/>
    </p:custDataLst>
    <p:extLst>
      <p:ext uri="{BB962C8B-B14F-4D97-AF65-F5344CB8AC3E}">
        <p14:creationId xmlns:p14="http://schemas.microsoft.com/office/powerpoint/2010/main" val="1892041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98445" y="205641"/>
            <a:ext cx="8229600" cy="797644"/>
          </a:xfrm>
        </p:spPr>
        <p:txBody>
          <a:bodyPr>
            <a:normAutofit/>
          </a:bodyPr>
          <a:lstStyle/>
          <a:p>
            <a:pPr algn="l"/>
            <a:r>
              <a:rPr lang="en-US" b="1" dirty="0">
                <a:latin typeface="+mj-lt"/>
              </a:rPr>
              <a:t>Pandas – Preprocessing Steps</a:t>
            </a:r>
          </a:p>
        </p:txBody>
      </p:sp>
      <p:sp>
        <p:nvSpPr>
          <p:cNvPr id="2" name="Content Placeholder 2">
            <a:extLst>
              <a:ext uri="{FF2B5EF4-FFF2-40B4-BE49-F238E27FC236}">
                <a16:creationId xmlns:a16="http://schemas.microsoft.com/office/drawing/2014/main" id="{39540F37-7D6B-B16E-8C0B-B1880A31CE59}"/>
              </a:ext>
            </a:extLst>
          </p:cNvPr>
          <p:cNvSpPr>
            <a:spLocks noGrp="1"/>
          </p:cNvSpPr>
          <p:nvPr>
            <p:ph idx="1"/>
          </p:nvPr>
        </p:nvSpPr>
        <p:spPr>
          <a:xfrm>
            <a:off x="1001486" y="1166018"/>
            <a:ext cx="9753600" cy="4525963"/>
          </a:xfrm>
        </p:spPr>
        <p:txBody>
          <a:bodyPr>
            <a:normAutofit/>
          </a:bodyPr>
          <a:lstStyle/>
          <a:p>
            <a:r>
              <a:rPr b="1" dirty="0"/>
              <a:t>Cleaning</a:t>
            </a:r>
            <a:r>
              <a:rPr dirty="0"/>
              <a:t>: Removing or imputing missing values.</a:t>
            </a:r>
          </a:p>
          <a:p>
            <a:r>
              <a:rPr b="1" dirty="0"/>
              <a:t>Transformation</a:t>
            </a:r>
            <a:r>
              <a:rPr dirty="0"/>
              <a:t>: Normalizing or standardizing data.</a:t>
            </a:r>
          </a:p>
          <a:p>
            <a:r>
              <a:rPr b="1" dirty="0"/>
              <a:t>Encoding</a:t>
            </a:r>
            <a:r>
              <a:rPr dirty="0"/>
              <a:t>: Converting categorical data into numerical format.</a:t>
            </a:r>
          </a:p>
          <a:p>
            <a:r>
              <a:rPr b="1" dirty="0"/>
              <a:t>Feature Selection</a:t>
            </a:r>
            <a:r>
              <a:rPr dirty="0"/>
              <a:t>: Choosing relevant features for modeling.</a:t>
            </a:r>
          </a:p>
          <a:p>
            <a:pPr marL="0" indent="0">
              <a:buNone/>
            </a:pPr>
            <a:r>
              <a:rPr lang="en-US" dirty="0"/>
              <a:t>	</a:t>
            </a:r>
          </a:p>
          <a:p>
            <a:pPr marL="0" indent="0">
              <a:buNone/>
            </a:pPr>
            <a:r>
              <a:rPr dirty="0">
                <a:hlinkClick r:id="rId5"/>
              </a:rPr>
              <a:t>https://www.kaggle.com/learn/pandas</a:t>
            </a:r>
            <a:r>
              <a:rPr lang="en-US" dirty="0"/>
              <a:t> </a:t>
            </a:r>
            <a:endParaRPr dirty="0"/>
          </a:p>
          <a:p>
            <a:endParaRPr dirty="0"/>
          </a:p>
        </p:txBody>
      </p:sp>
      <p:sp>
        <p:nvSpPr>
          <p:cNvPr id="3" name="Left Arrow 2">
            <a:extLst>
              <a:ext uri="{FF2B5EF4-FFF2-40B4-BE49-F238E27FC236}">
                <a16:creationId xmlns:a16="http://schemas.microsoft.com/office/drawing/2014/main" id="{D1CC57C8-D313-70AB-F7C5-1465074534FE}"/>
              </a:ext>
            </a:extLst>
          </p:cNvPr>
          <p:cNvSpPr/>
          <p:nvPr/>
        </p:nvSpPr>
        <p:spPr>
          <a:xfrm>
            <a:off x="7877584" y="5044616"/>
            <a:ext cx="3312930" cy="64736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 site for datasets!!!</a:t>
            </a:r>
          </a:p>
        </p:txBody>
      </p:sp>
    </p:spTree>
    <p:custDataLst>
      <p:tags r:id="rId1"/>
    </p:custDataLst>
    <p:extLst>
      <p:ext uri="{BB962C8B-B14F-4D97-AF65-F5344CB8AC3E}">
        <p14:creationId xmlns:p14="http://schemas.microsoft.com/office/powerpoint/2010/main" val="1055894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869" y="1166018"/>
            <a:ext cx="6438554" cy="4525963"/>
          </a:xfrm>
        </p:spPr>
        <p:txBody>
          <a:bodyPr/>
          <a:lstStyle/>
          <a:p>
            <a:r>
              <a:rPr lang="en-US" sz="2800" dirty="0"/>
              <a:t>Pandas is a library built on top of the NumPy Library to analyze data and manipulate data</a:t>
            </a:r>
            <a:br>
              <a:rPr lang="en-US" sz="2800" dirty="0"/>
            </a:br>
            <a:endParaRPr lang="en-US" sz="2800" dirty="0"/>
          </a:p>
          <a:p>
            <a:r>
              <a:rPr lang="en-US" sz="2800" dirty="0"/>
              <a:t>Two Primary Data Structures:</a:t>
            </a:r>
          </a:p>
          <a:p>
            <a:pPr lvl="1"/>
            <a:r>
              <a:rPr lang="en-US" sz="2400" b="1" dirty="0"/>
              <a:t>Series</a:t>
            </a:r>
            <a:r>
              <a:rPr lang="en-US" sz="2400" dirty="0"/>
              <a:t> – one-dimensional labeled array (dictionary or NumPy array)</a:t>
            </a:r>
            <a:br>
              <a:rPr lang="en-US" sz="2400" dirty="0"/>
            </a:br>
            <a:endParaRPr lang="en-US" sz="2400" dirty="0"/>
          </a:p>
          <a:p>
            <a:pPr lvl="1"/>
            <a:r>
              <a:rPr lang="en-US" sz="2400" b="1" dirty="0" err="1"/>
              <a:t>DataFrame</a:t>
            </a:r>
            <a:r>
              <a:rPr lang="en-US" sz="2400" dirty="0"/>
              <a:t> – two-dimensional data structure (rows &amp; columns like Excel)</a:t>
            </a:r>
          </a:p>
        </p:txBody>
      </p:sp>
      <p:sp>
        <p:nvSpPr>
          <p:cNvPr id="7" name="Title 6">
            <a:extLst>
              <a:ext uri="{FF2B5EF4-FFF2-40B4-BE49-F238E27FC236}">
                <a16:creationId xmlns:a16="http://schemas.microsoft.com/office/drawing/2014/main" id="{6256398D-49BE-6BC8-228D-E3D0DB7862C8}"/>
              </a:ext>
            </a:extLst>
          </p:cNvPr>
          <p:cNvSpPr>
            <a:spLocks noGrp="1"/>
          </p:cNvSpPr>
          <p:nvPr>
            <p:ph type="title"/>
          </p:nvPr>
        </p:nvSpPr>
        <p:spPr>
          <a:xfrm>
            <a:off x="431120" y="102572"/>
            <a:ext cx="10972800" cy="819023"/>
          </a:xfrm>
        </p:spPr>
        <p:txBody>
          <a:bodyPr/>
          <a:lstStyle/>
          <a:p>
            <a:r>
              <a:rPr lang="en-US" sz="4000" b="1" dirty="0"/>
              <a:t>Pandas Library for Python</a:t>
            </a:r>
          </a:p>
        </p:txBody>
      </p:sp>
      <p:pic>
        <p:nvPicPr>
          <p:cNvPr id="9" name="Picture 8">
            <a:extLst>
              <a:ext uri="{FF2B5EF4-FFF2-40B4-BE49-F238E27FC236}">
                <a16:creationId xmlns:a16="http://schemas.microsoft.com/office/drawing/2014/main" id="{35488794-0505-2898-9DEF-C5E8047BB33C}"/>
              </a:ext>
            </a:extLst>
          </p:cNvPr>
          <p:cNvPicPr>
            <a:picLocks noChangeAspect="1"/>
          </p:cNvPicPr>
          <p:nvPr/>
        </p:nvPicPr>
        <p:blipFill>
          <a:blip r:embed="rId4"/>
          <a:stretch>
            <a:fillRect/>
          </a:stretch>
        </p:blipFill>
        <p:spPr>
          <a:xfrm>
            <a:off x="8712740" y="1668116"/>
            <a:ext cx="2756172" cy="1912717"/>
          </a:xfrm>
          <a:prstGeom prst="rect">
            <a:avLst/>
          </a:prstGeom>
        </p:spPr>
      </p:pic>
      <p:sp>
        <p:nvSpPr>
          <p:cNvPr id="11" name="TextBox 10">
            <a:extLst>
              <a:ext uri="{FF2B5EF4-FFF2-40B4-BE49-F238E27FC236}">
                <a16:creationId xmlns:a16="http://schemas.microsoft.com/office/drawing/2014/main" id="{B5400C62-20B5-5E37-2A77-8E5C15AFDF7E}"/>
              </a:ext>
            </a:extLst>
          </p:cNvPr>
          <p:cNvSpPr txBox="1"/>
          <p:nvPr/>
        </p:nvSpPr>
        <p:spPr>
          <a:xfrm>
            <a:off x="8211453" y="3695580"/>
            <a:ext cx="3514104" cy="246221"/>
          </a:xfrm>
          <a:prstGeom prst="rect">
            <a:avLst/>
          </a:prstGeom>
          <a:noFill/>
        </p:spPr>
        <p:txBody>
          <a:bodyPr wrap="none" rtlCol="0">
            <a:spAutoFit/>
          </a:bodyPr>
          <a:lstStyle/>
          <a:p>
            <a:r>
              <a:rPr lang="en-US" sz="1000" dirty="0">
                <a:hlinkClick r:id="rId5"/>
              </a:rPr>
              <a:t>https://giphy.com/gifs/panda-angry-breaking-EPcvhM28ER9XW</a:t>
            </a:r>
            <a:r>
              <a:rPr lang="en-US" sz="1000" dirty="0"/>
              <a:t> </a:t>
            </a:r>
          </a:p>
        </p:txBody>
      </p:sp>
      <p:pic>
        <p:nvPicPr>
          <p:cNvPr id="12" name="Picture 11">
            <a:extLst>
              <a:ext uri="{FF2B5EF4-FFF2-40B4-BE49-F238E27FC236}">
                <a16:creationId xmlns:a16="http://schemas.microsoft.com/office/drawing/2014/main" id="{51B87AD9-8B61-0D60-B41E-681630323DED}"/>
              </a:ext>
            </a:extLst>
          </p:cNvPr>
          <p:cNvPicPr>
            <a:picLocks noChangeAspect="1"/>
          </p:cNvPicPr>
          <p:nvPr/>
        </p:nvPicPr>
        <p:blipFill>
          <a:blip r:embed="rId6"/>
          <a:stretch>
            <a:fillRect/>
          </a:stretch>
        </p:blipFill>
        <p:spPr>
          <a:xfrm>
            <a:off x="8548093" y="413222"/>
            <a:ext cx="3085466" cy="1246239"/>
          </a:xfrm>
          <a:prstGeom prst="rect">
            <a:avLst/>
          </a:prstGeom>
        </p:spPr>
      </p:pic>
      <p:sp>
        <p:nvSpPr>
          <p:cNvPr id="14" name="TextBox 13">
            <a:extLst>
              <a:ext uri="{FF2B5EF4-FFF2-40B4-BE49-F238E27FC236}">
                <a16:creationId xmlns:a16="http://schemas.microsoft.com/office/drawing/2014/main" id="{19BDFB94-1239-FB74-358B-292D0C506769}"/>
              </a:ext>
            </a:extLst>
          </p:cNvPr>
          <p:cNvSpPr txBox="1"/>
          <p:nvPr/>
        </p:nvSpPr>
        <p:spPr>
          <a:xfrm>
            <a:off x="7192974" y="4462545"/>
            <a:ext cx="4532583" cy="129823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lIns="274320" tIns="182880" rIns="274320" bIns="182880">
            <a:noAutofit/>
          </a:bodyPr>
          <a:lstStyle/>
          <a:p>
            <a:r>
              <a:rPr lang="en-US" dirty="0">
                <a:solidFill>
                  <a:srgbClr val="10594E"/>
                </a:solidFill>
                <a:hlinkClick r:id="rId7">
                  <a:extLst>
                    <a:ext uri="{A12FA001-AC4F-418D-AE19-62706E023703}">
                      <ahyp:hlinkClr xmlns:ahyp="http://schemas.microsoft.com/office/drawing/2018/hyperlinkcolor" val="tx"/>
                    </a:ext>
                  </a:extLst>
                </a:hlinkClick>
              </a:rPr>
              <a:t>YouTube</a:t>
            </a:r>
            <a:r>
              <a:rPr lang="en-US" dirty="0">
                <a:solidFill>
                  <a:schemeClr val="bg1">
                    <a:lumMod val="95000"/>
                  </a:schemeClr>
                </a:solidFill>
                <a:hlinkClick r:id="rId7">
                  <a:extLst>
                    <a:ext uri="{A12FA001-AC4F-418D-AE19-62706E023703}">
                      <ahyp:hlinkClr xmlns:ahyp="http://schemas.microsoft.com/office/drawing/2018/hyperlinkcolor" val="tx"/>
                    </a:ext>
                  </a:extLst>
                </a:hlinkClick>
              </a:rPr>
              <a:t> &gt; Basic Guide to Pandas!  [20min] https://www.youtube.com/watch?v=zN2Hua6oII0</a:t>
            </a:r>
            <a:r>
              <a:rPr lang="en-US" dirty="0">
                <a:solidFill>
                  <a:schemeClr val="bg1">
                    <a:lumMod val="95000"/>
                  </a:schemeClr>
                </a:solidFill>
              </a:rPr>
              <a:t> </a:t>
            </a:r>
          </a:p>
        </p:txBody>
      </p:sp>
    </p:spTree>
    <p:custDataLst>
      <p:tags r:id="rId1"/>
    </p:custDataLst>
    <p:extLst>
      <p:ext uri="{BB962C8B-B14F-4D97-AF65-F5344CB8AC3E}">
        <p14:creationId xmlns:p14="http://schemas.microsoft.com/office/powerpoint/2010/main" val="3463822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62880" y="184490"/>
            <a:ext cx="8229600" cy="797644"/>
          </a:xfrm>
        </p:spPr>
        <p:txBody>
          <a:bodyPr/>
          <a:lstStyle/>
          <a:p>
            <a:pPr algn="l"/>
            <a:r>
              <a:rPr lang="en-US" b="1" dirty="0">
                <a:latin typeface="+mj-lt"/>
              </a:rPr>
              <a:t>Sign up for Free Accounts</a:t>
            </a:r>
          </a:p>
        </p:txBody>
      </p:sp>
      <p:sp>
        <p:nvSpPr>
          <p:cNvPr id="10" name="Content Placeholder 9">
            <a:extLst>
              <a:ext uri="{FF2B5EF4-FFF2-40B4-BE49-F238E27FC236}">
                <a16:creationId xmlns:a16="http://schemas.microsoft.com/office/drawing/2014/main" id="{E975A4C2-AD00-50D1-EF1A-069CC659502B}"/>
              </a:ext>
            </a:extLst>
          </p:cNvPr>
          <p:cNvSpPr>
            <a:spLocks noGrp="1"/>
          </p:cNvSpPr>
          <p:nvPr>
            <p:ph idx="1"/>
          </p:nvPr>
        </p:nvSpPr>
        <p:spPr>
          <a:xfrm>
            <a:off x="509239" y="1238305"/>
            <a:ext cx="10972800" cy="4770730"/>
          </a:xfrm>
        </p:spPr>
        <p:txBody>
          <a:bodyPr/>
          <a:lstStyle/>
          <a:p>
            <a:r>
              <a:rPr lang="en-US" sz="2800" dirty="0" err="1"/>
              <a:t>Github</a:t>
            </a:r>
            <a:r>
              <a:rPr lang="en-US" sz="2800" dirty="0"/>
              <a:t> - </a:t>
            </a:r>
            <a:r>
              <a:rPr lang="en-US" sz="2800" dirty="0">
                <a:hlinkClick r:id="rId5"/>
              </a:rPr>
              <a:t>https://github.com/</a:t>
            </a:r>
            <a:r>
              <a:rPr lang="en-US" sz="2800" dirty="0"/>
              <a:t> </a:t>
            </a:r>
          </a:p>
          <a:p>
            <a:r>
              <a:rPr lang="en-US" sz="2800" dirty="0" err="1"/>
              <a:t>HuggingFace</a:t>
            </a:r>
            <a:r>
              <a:rPr lang="en-US" sz="2800" dirty="0"/>
              <a:t> - </a:t>
            </a:r>
            <a:r>
              <a:rPr lang="en-US" sz="2800" dirty="0">
                <a:hlinkClick r:id="rId6"/>
              </a:rPr>
              <a:t>https://huggingface.co/</a:t>
            </a:r>
            <a:endParaRPr lang="en-US" sz="2800" dirty="0"/>
          </a:p>
          <a:p>
            <a:r>
              <a:rPr lang="en-US" sz="2800" dirty="0" err="1"/>
              <a:t>Langchain</a:t>
            </a:r>
            <a:r>
              <a:rPr lang="en-US" sz="2800" dirty="0"/>
              <a:t> - </a:t>
            </a:r>
            <a:r>
              <a:rPr lang="en-US" sz="2800" dirty="0">
                <a:hlinkClick r:id="rId7"/>
              </a:rPr>
              <a:t>https://www.langchain.com/langsmith</a:t>
            </a:r>
            <a:r>
              <a:rPr lang="en-US" sz="2800" dirty="0"/>
              <a:t>  </a:t>
            </a:r>
          </a:p>
        </p:txBody>
      </p:sp>
      <p:pic>
        <p:nvPicPr>
          <p:cNvPr id="13" name="Picture 12">
            <a:extLst>
              <a:ext uri="{FF2B5EF4-FFF2-40B4-BE49-F238E27FC236}">
                <a16:creationId xmlns:a16="http://schemas.microsoft.com/office/drawing/2014/main" id="{C83F0C3C-77C8-E743-0356-05F2D60B6AA0}"/>
              </a:ext>
            </a:extLst>
          </p:cNvPr>
          <p:cNvPicPr>
            <a:picLocks noChangeAspect="1"/>
          </p:cNvPicPr>
          <p:nvPr/>
        </p:nvPicPr>
        <p:blipFill>
          <a:blip r:embed="rId8"/>
          <a:stretch>
            <a:fillRect/>
          </a:stretch>
        </p:blipFill>
        <p:spPr>
          <a:xfrm>
            <a:off x="8446120" y="440661"/>
            <a:ext cx="2921619" cy="1082946"/>
          </a:xfrm>
          <a:prstGeom prst="rect">
            <a:avLst/>
          </a:prstGeom>
        </p:spPr>
      </p:pic>
      <p:pic>
        <p:nvPicPr>
          <p:cNvPr id="14" name="Picture 13">
            <a:extLst>
              <a:ext uri="{FF2B5EF4-FFF2-40B4-BE49-F238E27FC236}">
                <a16:creationId xmlns:a16="http://schemas.microsoft.com/office/drawing/2014/main" id="{CD28F481-5512-E59C-6DA8-A161CC3ECC49}"/>
              </a:ext>
            </a:extLst>
          </p:cNvPr>
          <p:cNvPicPr>
            <a:picLocks noChangeAspect="1"/>
          </p:cNvPicPr>
          <p:nvPr/>
        </p:nvPicPr>
        <p:blipFill>
          <a:blip r:embed="rId9"/>
          <a:stretch>
            <a:fillRect/>
          </a:stretch>
        </p:blipFill>
        <p:spPr>
          <a:xfrm>
            <a:off x="9755457" y="1303934"/>
            <a:ext cx="888683" cy="888683"/>
          </a:xfrm>
          <a:prstGeom prst="rect">
            <a:avLst/>
          </a:prstGeom>
        </p:spPr>
      </p:pic>
      <p:pic>
        <p:nvPicPr>
          <p:cNvPr id="16" name="Picture 15">
            <a:extLst>
              <a:ext uri="{FF2B5EF4-FFF2-40B4-BE49-F238E27FC236}">
                <a16:creationId xmlns:a16="http://schemas.microsoft.com/office/drawing/2014/main" id="{0228A2BD-267C-E214-40A4-080FBC3860FB}"/>
              </a:ext>
            </a:extLst>
          </p:cNvPr>
          <p:cNvPicPr>
            <a:picLocks noChangeAspect="1"/>
          </p:cNvPicPr>
          <p:nvPr/>
        </p:nvPicPr>
        <p:blipFill>
          <a:blip r:embed="rId10"/>
          <a:stretch>
            <a:fillRect/>
          </a:stretch>
        </p:blipFill>
        <p:spPr>
          <a:xfrm>
            <a:off x="8527115" y="2206150"/>
            <a:ext cx="3345366" cy="527940"/>
          </a:xfrm>
          <a:prstGeom prst="rect">
            <a:avLst/>
          </a:prstGeom>
        </p:spPr>
      </p:pic>
      <p:sp>
        <p:nvSpPr>
          <p:cNvPr id="17" name="TextBox 16">
            <a:extLst>
              <a:ext uri="{FF2B5EF4-FFF2-40B4-BE49-F238E27FC236}">
                <a16:creationId xmlns:a16="http://schemas.microsoft.com/office/drawing/2014/main" id="{86D0417C-15A8-7EB3-4604-AFCC7AFEABA5}"/>
              </a:ext>
            </a:extLst>
          </p:cNvPr>
          <p:cNvSpPr txBox="1"/>
          <p:nvPr/>
        </p:nvSpPr>
        <p:spPr>
          <a:xfrm>
            <a:off x="2776655" y="4047417"/>
            <a:ext cx="5575610"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NOTE: These all offer free and paid accounts. If you are going to be serious about AI and LLM development with Python, you may need to pay for these services as the free accounts are limited.</a:t>
            </a:r>
          </a:p>
        </p:txBody>
      </p:sp>
    </p:spTree>
    <p:custDataLst>
      <p:tags r:id="rId1"/>
    </p:custDataLst>
    <p:extLst>
      <p:ext uri="{BB962C8B-B14F-4D97-AF65-F5344CB8AC3E}">
        <p14:creationId xmlns:p14="http://schemas.microsoft.com/office/powerpoint/2010/main" val="326231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98445" y="205641"/>
            <a:ext cx="8229600" cy="797644"/>
          </a:xfrm>
        </p:spPr>
        <p:txBody>
          <a:bodyPr>
            <a:normAutofit/>
          </a:bodyPr>
          <a:lstStyle/>
          <a:p>
            <a:pPr algn="l"/>
            <a:r>
              <a:rPr lang="en-US" b="1" dirty="0">
                <a:latin typeface="+mj-lt"/>
              </a:rPr>
              <a:t>Pandas </a:t>
            </a:r>
            <a:r>
              <a:rPr lang="en-US" b="1" dirty="0" err="1">
                <a:latin typeface="+mj-lt"/>
              </a:rPr>
              <a:t>DataFrames</a:t>
            </a:r>
            <a:endParaRPr lang="en-US" b="1" dirty="0">
              <a:latin typeface="+mj-lt"/>
            </a:endParaRPr>
          </a:p>
        </p:txBody>
      </p:sp>
      <p:sp>
        <p:nvSpPr>
          <p:cNvPr id="3" name="Content Placeholder 2"/>
          <p:cNvSpPr>
            <a:spLocks noGrp="1"/>
          </p:cNvSpPr>
          <p:nvPr>
            <p:ph idx="1"/>
          </p:nvPr>
        </p:nvSpPr>
        <p:spPr>
          <a:xfrm>
            <a:off x="504896" y="1166018"/>
            <a:ext cx="7693883" cy="4525963"/>
          </a:xfrm>
        </p:spPr>
        <p:txBody>
          <a:bodyPr/>
          <a:lstStyle/>
          <a:p>
            <a:pPr marL="0" indent="0">
              <a:buNone/>
            </a:pPr>
            <a:r>
              <a:rPr lang="en-US" sz="2800" dirty="0"/>
              <a:t>A </a:t>
            </a:r>
            <a:r>
              <a:rPr lang="en-US" sz="2800" dirty="0" err="1"/>
              <a:t>DataFrame</a:t>
            </a:r>
            <a:r>
              <a:rPr lang="en-US" sz="2800" dirty="0"/>
              <a:t> can contain:</a:t>
            </a:r>
          </a:p>
          <a:p>
            <a:pPr lvl="1"/>
            <a:r>
              <a:rPr lang="en-US" sz="2400" i="1" dirty="0" err="1"/>
              <a:t>DataFrame</a:t>
            </a:r>
            <a:r>
              <a:rPr lang="en-US" sz="2400" i="1" dirty="0"/>
              <a:t>.   </a:t>
            </a:r>
            <a:r>
              <a:rPr lang="en-US" sz="1800" dirty="0"/>
              <a:t>(think Excel Spreadsheet)</a:t>
            </a:r>
          </a:p>
          <a:p>
            <a:pPr lvl="1"/>
            <a:r>
              <a:rPr lang="en-US" sz="2400" i="1" dirty="0"/>
              <a:t>Series.   </a:t>
            </a:r>
            <a:r>
              <a:rPr lang="en-US" sz="1800" dirty="0"/>
              <a:t>(think list)</a:t>
            </a:r>
          </a:p>
          <a:p>
            <a:pPr lvl="1"/>
            <a:r>
              <a:rPr lang="en-US" sz="2400" i="1" dirty="0" err="1"/>
              <a:t>ndarray</a:t>
            </a:r>
            <a:r>
              <a:rPr lang="en-US" sz="2400" dirty="0"/>
              <a:t> – n-dimensional array (NumPy)</a:t>
            </a:r>
            <a:endParaRPr lang="en-US" sz="2400" i="1" dirty="0"/>
          </a:p>
          <a:p>
            <a:pPr marL="0" indent="0">
              <a:buNone/>
            </a:pPr>
            <a:endParaRPr lang="en-US" sz="2800" dirty="0"/>
          </a:p>
          <a:p>
            <a:pPr marL="0" indent="0">
              <a:buNone/>
            </a:pPr>
            <a:r>
              <a:rPr lang="en-US" sz="2800" dirty="0"/>
              <a:t>You an also specify the index and column names for a </a:t>
            </a:r>
            <a:r>
              <a:rPr lang="en-US" sz="2800" dirty="0" err="1"/>
              <a:t>DataFrame</a:t>
            </a:r>
            <a:endParaRPr lang="en-US" sz="2800" dirty="0"/>
          </a:p>
          <a:p>
            <a:pPr lvl="1"/>
            <a:r>
              <a:rPr lang="en-US" sz="2400" i="1" dirty="0"/>
              <a:t>Index</a:t>
            </a:r>
            <a:r>
              <a:rPr lang="en-US" sz="2400" dirty="0"/>
              <a:t> – indicates the difference in rows </a:t>
            </a:r>
          </a:p>
          <a:p>
            <a:pPr lvl="1"/>
            <a:r>
              <a:rPr lang="en-US" sz="2400" i="1" dirty="0"/>
              <a:t>Column Names </a:t>
            </a:r>
            <a:r>
              <a:rPr lang="en-US" sz="2400" dirty="0"/>
              <a:t>– indicates difference in columns</a:t>
            </a:r>
          </a:p>
        </p:txBody>
      </p:sp>
      <p:sp>
        <p:nvSpPr>
          <p:cNvPr id="6" name="TextBox 5">
            <a:extLst>
              <a:ext uri="{FF2B5EF4-FFF2-40B4-BE49-F238E27FC236}">
                <a16:creationId xmlns:a16="http://schemas.microsoft.com/office/drawing/2014/main" id="{BD2F2588-4F7C-D6E2-C02B-EC8B671C57B3}"/>
              </a:ext>
            </a:extLst>
          </p:cNvPr>
          <p:cNvSpPr txBox="1"/>
          <p:nvPr/>
        </p:nvSpPr>
        <p:spPr>
          <a:xfrm>
            <a:off x="8342957" y="2422191"/>
            <a:ext cx="3595607" cy="646331"/>
          </a:xfrm>
          <a:prstGeom prst="rect">
            <a:avLst/>
          </a:prstGeom>
          <a:noFill/>
        </p:spPr>
        <p:txBody>
          <a:bodyPr wrap="square">
            <a:spAutoFit/>
          </a:bodyPr>
          <a:lstStyle/>
          <a:p>
            <a:r>
              <a:rPr lang="en-US" dirty="0">
                <a:hlinkClick r:id="rId5"/>
              </a:rPr>
              <a:t>https://www.youtube.com/watch?v=CLoNO-XxNXU&amp;t=1s</a:t>
            </a:r>
            <a:r>
              <a:rPr lang="en-US" dirty="0"/>
              <a:t> [90 seconds]</a:t>
            </a:r>
          </a:p>
        </p:txBody>
      </p:sp>
      <p:pic>
        <p:nvPicPr>
          <p:cNvPr id="11" name="Picture 10" descr="A screenshot of a computer&#10;&#10;Description automatically generated">
            <a:extLst>
              <a:ext uri="{FF2B5EF4-FFF2-40B4-BE49-F238E27FC236}">
                <a16:creationId xmlns:a16="http://schemas.microsoft.com/office/drawing/2014/main" id="{7266D122-7FF1-AA64-E3AD-728E372CDC2A}"/>
              </a:ext>
            </a:extLst>
          </p:cNvPr>
          <p:cNvPicPr>
            <a:picLocks noChangeAspect="1"/>
          </p:cNvPicPr>
          <p:nvPr/>
        </p:nvPicPr>
        <p:blipFill>
          <a:blip r:embed="rId6"/>
          <a:stretch>
            <a:fillRect/>
          </a:stretch>
        </p:blipFill>
        <p:spPr>
          <a:xfrm>
            <a:off x="8497700" y="3255091"/>
            <a:ext cx="3543928" cy="202094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7274907-6520-8EDD-027F-4BBB6488D127}"/>
              </a:ext>
            </a:extLst>
          </p:cNvPr>
          <p:cNvPicPr>
            <a:picLocks noChangeAspect="1"/>
          </p:cNvPicPr>
          <p:nvPr/>
        </p:nvPicPr>
        <p:blipFill>
          <a:blip r:embed="rId7"/>
          <a:stretch>
            <a:fillRect/>
          </a:stretch>
        </p:blipFill>
        <p:spPr>
          <a:xfrm>
            <a:off x="8458898" y="229145"/>
            <a:ext cx="3595607" cy="2006477"/>
          </a:xfrm>
          <a:prstGeom prst="rect">
            <a:avLst/>
          </a:prstGeom>
        </p:spPr>
      </p:pic>
    </p:spTree>
    <p:custDataLst>
      <p:tags r:id="rId1"/>
    </p:custDataLst>
    <p:extLst>
      <p:ext uri="{BB962C8B-B14F-4D97-AF65-F5344CB8AC3E}">
        <p14:creationId xmlns:p14="http://schemas.microsoft.com/office/powerpoint/2010/main" val="14012534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98445" y="205641"/>
            <a:ext cx="8229600" cy="797644"/>
          </a:xfrm>
        </p:spPr>
        <p:txBody>
          <a:bodyPr>
            <a:normAutofit/>
          </a:bodyPr>
          <a:lstStyle/>
          <a:p>
            <a:pPr algn="l"/>
            <a:r>
              <a:rPr lang="en-US" b="1" dirty="0">
                <a:latin typeface="+mj-lt"/>
              </a:rPr>
              <a:t>Pandas - Import Data from File</a:t>
            </a:r>
          </a:p>
        </p:txBody>
      </p:sp>
      <p:sp>
        <p:nvSpPr>
          <p:cNvPr id="3" name="Content Placeholder 2"/>
          <p:cNvSpPr>
            <a:spLocks noGrp="1"/>
          </p:cNvSpPr>
          <p:nvPr>
            <p:ph idx="1"/>
          </p:nvPr>
        </p:nvSpPr>
        <p:spPr>
          <a:xfrm>
            <a:off x="504896" y="1166018"/>
            <a:ext cx="7693883" cy="4525963"/>
          </a:xfrm>
        </p:spPr>
        <p:txBody>
          <a:bodyPr/>
          <a:lstStyle/>
          <a:p>
            <a:pPr marL="0" indent="0">
              <a:buNone/>
            </a:pPr>
            <a:r>
              <a:rPr lang="en-US" sz="2800" dirty="0" err="1"/>
              <a:t>pandas.read_csv</a:t>
            </a:r>
            <a:r>
              <a:rPr lang="en-US" sz="2800" dirty="0"/>
              <a:t>() – import any delimited file (comma, tab, semi-colon, </a:t>
            </a:r>
            <a:r>
              <a:rPr lang="en-US" sz="2800" dirty="0" err="1"/>
              <a:t>etc</a:t>
            </a:r>
            <a:r>
              <a:rPr lang="en-US" sz="2800" dirty="0"/>
              <a:t>) into </a:t>
            </a:r>
            <a:r>
              <a:rPr lang="en-US" sz="2800" dirty="0" err="1"/>
              <a:t>dataframe</a:t>
            </a:r>
            <a:endParaRPr lang="en-US" sz="2800" dirty="0"/>
          </a:p>
          <a:p>
            <a:pPr marL="0" indent="0">
              <a:buNone/>
            </a:pPr>
            <a:endParaRPr lang="en-US" sz="2800" dirty="0"/>
          </a:p>
          <a:p>
            <a:pPr marL="0" indent="0">
              <a:buNone/>
            </a:pPr>
            <a:r>
              <a:rPr lang="en-US" sz="2800" dirty="0" err="1"/>
              <a:t>pandas.read_json</a:t>
            </a:r>
            <a:r>
              <a:rPr lang="en-US" sz="2800" dirty="0"/>
              <a:t>() – import JSON file into </a:t>
            </a:r>
            <a:r>
              <a:rPr lang="en-US" sz="2800" dirty="0" err="1"/>
              <a:t>dataframe</a:t>
            </a:r>
            <a:endParaRPr lang="en-US" sz="2800" dirty="0"/>
          </a:p>
          <a:p>
            <a:pPr marL="0" indent="0">
              <a:buNone/>
            </a:pPr>
            <a:endParaRPr lang="en-US" sz="2800" dirty="0"/>
          </a:p>
          <a:p>
            <a:pPr marL="0" indent="0">
              <a:buNone/>
            </a:pPr>
            <a:r>
              <a:rPr lang="en-US" sz="2800" dirty="0" err="1"/>
              <a:t>pandas.read_sql</a:t>
            </a:r>
            <a:r>
              <a:rPr lang="en-US" sz="2800" dirty="0"/>
              <a:t>() – import from relational database system (MySQL, SQLite3, PostgreSQL, </a:t>
            </a:r>
            <a:r>
              <a:rPr lang="en-US" sz="2800" dirty="0" err="1"/>
              <a:t>etc</a:t>
            </a:r>
            <a:r>
              <a:rPr lang="en-US" sz="2800" dirty="0"/>
              <a:t>)</a:t>
            </a:r>
          </a:p>
          <a:p>
            <a:pPr marL="0" indent="0">
              <a:buNone/>
            </a:pPr>
            <a:endParaRPr lang="en-US" sz="2800" dirty="0"/>
          </a:p>
          <a:p>
            <a:pPr marL="0" indent="0">
              <a:buNone/>
            </a:pPr>
            <a:r>
              <a:rPr lang="en-US" sz="2800" dirty="0" err="1"/>
              <a:t>pandas.read_excel</a:t>
            </a:r>
            <a:r>
              <a:rPr lang="en-US" sz="2800" dirty="0"/>
              <a:t>() – import from Excel doc</a:t>
            </a:r>
          </a:p>
          <a:p>
            <a:pPr marL="0" indent="0">
              <a:buNone/>
            </a:pPr>
            <a:endParaRPr lang="en-US" sz="2800" dirty="0"/>
          </a:p>
          <a:p>
            <a:pPr marL="0" indent="0">
              <a:buNone/>
            </a:pPr>
            <a:endParaRPr lang="en-US" sz="2400" dirty="0"/>
          </a:p>
        </p:txBody>
      </p:sp>
      <p:sp>
        <p:nvSpPr>
          <p:cNvPr id="4" name="TextBox 3">
            <a:extLst>
              <a:ext uri="{FF2B5EF4-FFF2-40B4-BE49-F238E27FC236}">
                <a16:creationId xmlns:a16="http://schemas.microsoft.com/office/drawing/2014/main" id="{2BDC2EC7-E082-6AC6-00EC-6169FCCD2EF8}"/>
              </a:ext>
            </a:extLst>
          </p:cNvPr>
          <p:cNvSpPr txBox="1"/>
          <p:nvPr/>
        </p:nvSpPr>
        <p:spPr>
          <a:xfrm>
            <a:off x="8359217" y="2441144"/>
            <a:ext cx="3434338" cy="646331"/>
          </a:xfrm>
          <a:prstGeom prst="rect">
            <a:avLst/>
          </a:prstGeom>
          <a:noFill/>
        </p:spPr>
        <p:txBody>
          <a:bodyPr wrap="square">
            <a:spAutoFit/>
          </a:bodyPr>
          <a:lstStyle/>
          <a:p>
            <a:r>
              <a:rPr lang="en-US" dirty="0">
                <a:hlinkClick r:id="rId5"/>
              </a:rPr>
              <a:t>https://www.youtube.com/watch?v=fag1oWtskwU</a:t>
            </a:r>
            <a:r>
              <a:rPr lang="en-US" dirty="0"/>
              <a:t> [13 min]</a:t>
            </a:r>
          </a:p>
        </p:txBody>
      </p:sp>
      <p:pic>
        <p:nvPicPr>
          <p:cNvPr id="7" name="Picture 6">
            <a:extLst>
              <a:ext uri="{FF2B5EF4-FFF2-40B4-BE49-F238E27FC236}">
                <a16:creationId xmlns:a16="http://schemas.microsoft.com/office/drawing/2014/main" id="{0DD49219-C053-1BF0-FC65-F37CD8DC5B5F}"/>
              </a:ext>
            </a:extLst>
          </p:cNvPr>
          <p:cNvPicPr>
            <a:picLocks noChangeAspect="1"/>
          </p:cNvPicPr>
          <p:nvPr/>
        </p:nvPicPr>
        <p:blipFill>
          <a:blip r:embed="rId6"/>
          <a:stretch>
            <a:fillRect/>
          </a:stretch>
        </p:blipFill>
        <p:spPr>
          <a:xfrm>
            <a:off x="8359217" y="524661"/>
            <a:ext cx="3434338" cy="1916483"/>
          </a:xfrm>
          <a:prstGeom prst="rect">
            <a:avLst/>
          </a:prstGeom>
          <a:ln>
            <a:solidFill>
              <a:schemeClr val="accent1"/>
            </a:solidFill>
          </a:ln>
        </p:spPr>
      </p:pic>
      <p:sp>
        <p:nvSpPr>
          <p:cNvPr id="9" name="TextBox 8">
            <a:extLst>
              <a:ext uri="{FF2B5EF4-FFF2-40B4-BE49-F238E27FC236}">
                <a16:creationId xmlns:a16="http://schemas.microsoft.com/office/drawing/2014/main" id="{99DD7FF6-73C0-3EF1-25A3-3DA7287B11D7}"/>
              </a:ext>
            </a:extLst>
          </p:cNvPr>
          <p:cNvSpPr txBox="1"/>
          <p:nvPr/>
        </p:nvSpPr>
        <p:spPr>
          <a:xfrm>
            <a:off x="9008075" y="4862364"/>
            <a:ext cx="2505402" cy="646331"/>
          </a:xfrm>
          <a:prstGeom prst="rect">
            <a:avLst/>
          </a:prstGeom>
          <a:noFill/>
        </p:spPr>
        <p:txBody>
          <a:bodyPr wrap="square">
            <a:spAutoFit/>
          </a:bodyPr>
          <a:lstStyle/>
          <a:p>
            <a:r>
              <a:rPr lang="en-US" dirty="0">
                <a:hlinkClick r:id="rId7"/>
              </a:rPr>
              <a:t>https://realpython.com/pandas-read-write-files/</a:t>
            </a:r>
            <a:r>
              <a:rPr lang="en-US" dirty="0"/>
              <a:t> </a:t>
            </a:r>
          </a:p>
        </p:txBody>
      </p:sp>
    </p:spTree>
    <p:custDataLst>
      <p:tags r:id="rId1"/>
    </p:custDataLst>
    <p:extLst>
      <p:ext uri="{BB962C8B-B14F-4D97-AF65-F5344CB8AC3E}">
        <p14:creationId xmlns:p14="http://schemas.microsoft.com/office/powerpoint/2010/main" val="3209329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98445" y="205641"/>
            <a:ext cx="8229600" cy="797644"/>
          </a:xfrm>
        </p:spPr>
        <p:txBody>
          <a:bodyPr>
            <a:normAutofit/>
          </a:bodyPr>
          <a:lstStyle/>
          <a:p>
            <a:pPr algn="l"/>
            <a:r>
              <a:rPr lang="en-US" b="1" dirty="0">
                <a:latin typeface="+mj-lt"/>
              </a:rPr>
              <a:t>Pandas - Tutorial</a:t>
            </a:r>
          </a:p>
        </p:txBody>
      </p:sp>
      <p:sp>
        <p:nvSpPr>
          <p:cNvPr id="3" name="Content Placeholder 2"/>
          <p:cNvSpPr>
            <a:spLocks noGrp="1"/>
          </p:cNvSpPr>
          <p:nvPr>
            <p:ph idx="1"/>
          </p:nvPr>
        </p:nvSpPr>
        <p:spPr>
          <a:xfrm>
            <a:off x="504896" y="1166018"/>
            <a:ext cx="7693883" cy="4525963"/>
          </a:xfrm>
        </p:spPr>
        <p:txBody>
          <a:bodyPr/>
          <a:lstStyle/>
          <a:p>
            <a:pPr marL="0" indent="0">
              <a:buNone/>
            </a:pPr>
            <a:r>
              <a:rPr lang="en-US" sz="2800" dirty="0" err="1"/>
              <a:t>pandas.read_csv</a:t>
            </a:r>
            <a:r>
              <a:rPr lang="en-US" sz="2800" dirty="0"/>
              <a:t>() – import any delimited file (comma, tab, semi-colon, </a:t>
            </a:r>
            <a:r>
              <a:rPr lang="en-US" sz="2800" dirty="0" err="1"/>
              <a:t>etc</a:t>
            </a:r>
            <a:r>
              <a:rPr lang="en-US" sz="2800" dirty="0"/>
              <a:t>) into </a:t>
            </a:r>
            <a:r>
              <a:rPr lang="en-US" sz="2800" dirty="0" err="1"/>
              <a:t>dataframe</a:t>
            </a:r>
            <a:endParaRPr lang="en-US" sz="2800" dirty="0"/>
          </a:p>
          <a:p>
            <a:pPr marL="0" indent="0">
              <a:buNone/>
            </a:pPr>
            <a:endParaRPr lang="en-US" sz="2800" dirty="0"/>
          </a:p>
          <a:p>
            <a:pPr marL="0" indent="0">
              <a:buNone/>
            </a:pPr>
            <a:r>
              <a:rPr lang="en-US" sz="2800" dirty="0" err="1"/>
              <a:t>pandas.read_json</a:t>
            </a:r>
            <a:r>
              <a:rPr lang="en-US" sz="2800" dirty="0"/>
              <a:t>() – import JSON file into </a:t>
            </a:r>
            <a:r>
              <a:rPr lang="en-US" sz="2800" dirty="0" err="1"/>
              <a:t>dataframe</a:t>
            </a:r>
            <a:endParaRPr lang="en-US" sz="2800" dirty="0"/>
          </a:p>
          <a:p>
            <a:pPr marL="0" indent="0">
              <a:buNone/>
            </a:pPr>
            <a:endParaRPr lang="en-US" sz="2800" dirty="0"/>
          </a:p>
          <a:p>
            <a:pPr marL="0" indent="0">
              <a:buNone/>
            </a:pPr>
            <a:r>
              <a:rPr lang="en-US" sz="2800" dirty="0" err="1"/>
              <a:t>pandas.read_sql</a:t>
            </a:r>
            <a:r>
              <a:rPr lang="en-US" sz="2800" dirty="0"/>
              <a:t>() – import from relational database system (MySQL, SQLite3, PostgreSQL, </a:t>
            </a:r>
            <a:r>
              <a:rPr lang="en-US" sz="2800" dirty="0" err="1"/>
              <a:t>etc</a:t>
            </a:r>
            <a:r>
              <a:rPr lang="en-US" sz="2800" dirty="0"/>
              <a:t>)</a:t>
            </a:r>
          </a:p>
          <a:p>
            <a:pPr marL="0" indent="0">
              <a:buNone/>
            </a:pPr>
            <a:endParaRPr lang="en-US" sz="2800" dirty="0"/>
          </a:p>
          <a:p>
            <a:pPr marL="0" indent="0">
              <a:buNone/>
            </a:pPr>
            <a:r>
              <a:rPr lang="en-US" sz="2800" dirty="0" err="1"/>
              <a:t>pandas.read_excel</a:t>
            </a:r>
            <a:r>
              <a:rPr lang="en-US" sz="2800" dirty="0"/>
              <a:t>() – import from Excel doc</a:t>
            </a:r>
          </a:p>
          <a:p>
            <a:pPr marL="0" indent="0">
              <a:buNone/>
            </a:pPr>
            <a:endParaRPr lang="en-US" sz="2800" dirty="0"/>
          </a:p>
          <a:p>
            <a:pPr marL="0" indent="0">
              <a:buNone/>
            </a:pPr>
            <a:endParaRPr lang="en-US" sz="2400" dirty="0"/>
          </a:p>
        </p:txBody>
      </p:sp>
      <p:sp>
        <p:nvSpPr>
          <p:cNvPr id="4" name="TextBox 3">
            <a:extLst>
              <a:ext uri="{FF2B5EF4-FFF2-40B4-BE49-F238E27FC236}">
                <a16:creationId xmlns:a16="http://schemas.microsoft.com/office/drawing/2014/main" id="{2BDC2EC7-E082-6AC6-00EC-6169FCCD2EF8}"/>
              </a:ext>
            </a:extLst>
          </p:cNvPr>
          <p:cNvSpPr txBox="1"/>
          <p:nvPr/>
        </p:nvSpPr>
        <p:spPr>
          <a:xfrm>
            <a:off x="8359217" y="2441144"/>
            <a:ext cx="3434338" cy="646331"/>
          </a:xfrm>
          <a:prstGeom prst="rect">
            <a:avLst/>
          </a:prstGeom>
          <a:noFill/>
        </p:spPr>
        <p:txBody>
          <a:bodyPr wrap="square">
            <a:spAutoFit/>
          </a:bodyPr>
          <a:lstStyle/>
          <a:p>
            <a:r>
              <a:rPr lang="en-US" dirty="0">
                <a:hlinkClick r:id="rId5"/>
              </a:rPr>
              <a:t>https://www.youtube.com/watch?v=fag1oWtskwU</a:t>
            </a:r>
            <a:r>
              <a:rPr lang="en-US" dirty="0"/>
              <a:t> [13 min]</a:t>
            </a:r>
          </a:p>
        </p:txBody>
      </p:sp>
      <p:pic>
        <p:nvPicPr>
          <p:cNvPr id="7" name="Picture 6">
            <a:extLst>
              <a:ext uri="{FF2B5EF4-FFF2-40B4-BE49-F238E27FC236}">
                <a16:creationId xmlns:a16="http://schemas.microsoft.com/office/drawing/2014/main" id="{0DD49219-C053-1BF0-FC65-F37CD8DC5B5F}"/>
              </a:ext>
            </a:extLst>
          </p:cNvPr>
          <p:cNvPicPr>
            <a:picLocks noChangeAspect="1"/>
          </p:cNvPicPr>
          <p:nvPr/>
        </p:nvPicPr>
        <p:blipFill>
          <a:blip r:embed="rId6"/>
          <a:stretch>
            <a:fillRect/>
          </a:stretch>
        </p:blipFill>
        <p:spPr>
          <a:xfrm>
            <a:off x="8359217" y="524661"/>
            <a:ext cx="3434338" cy="1916483"/>
          </a:xfrm>
          <a:prstGeom prst="rect">
            <a:avLst/>
          </a:prstGeom>
          <a:ln>
            <a:solidFill>
              <a:schemeClr val="accent1"/>
            </a:solidFill>
          </a:ln>
        </p:spPr>
      </p:pic>
      <p:sp>
        <p:nvSpPr>
          <p:cNvPr id="9" name="TextBox 8">
            <a:extLst>
              <a:ext uri="{FF2B5EF4-FFF2-40B4-BE49-F238E27FC236}">
                <a16:creationId xmlns:a16="http://schemas.microsoft.com/office/drawing/2014/main" id="{99DD7FF6-73C0-3EF1-25A3-3DA7287B11D7}"/>
              </a:ext>
            </a:extLst>
          </p:cNvPr>
          <p:cNvSpPr txBox="1"/>
          <p:nvPr/>
        </p:nvSpPr>
        <p:spPr>
          <a:xfrm>
            <a:off x="9008075" y="4862364"/>
            <a:ext cx="2505402" cy="646331"/>
          </a:xfrm>
          <a:prstGeom prst="rect">
            <a:avLst/>
          </a:prstGeom>
          <a:noFill/>
        </p:spPr>
        <p:txBody>
          <a:bodyPr wrap="square">
            <a:spAutoFit/>
          </a:bodyPr>
          <a:lstStyle/>
          <a:p>
            <a:r>
              <a:rPr lang="en-US" dirty="0">
                <a:hlinkClick r:id="rId7"/>
              </a:rPr>
              <a:t>https://realpython.com/pandas-read-write-files/</a:t>
            </a:r>
            <a:r>
              <a:rPr lang="en-US" dirty="0"/>
              <a:t> </a:t>
            </a:r>
          </a:p>
        </p:txBody>
      </p:sp>
    </p:spTree>
    <p:custDataLst>
      <p:tags r:id="rId1"/>
    </p:custDataLst>
    <p:extLst>
      <p:ext uri="{BB962C8B-B14F-4D97-AF65-F5344CB8AC3E}">
        <p14:creationId xmlns:p14="http://schemas.microsoft.com/office/powerpoint/2010/main" val="6252849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98445" y="205641"/>
            <a:ext cx="8229600" cy="797644"/>
          </a:xfrm>
        </p:spPr>
        <p:txBody>
          <a:bodyPr>
            <a:normAutofit/>
          </a:bodyPr>
          <a:lstStyle/>
          <a:p>
            <a:pPr algn="l"/>
            <a:r>
              <a:rPr lang="en-US" b="1" dirty="0">
                <a:latin typeface="+mj-lt"/>
              </a:rPr>
              <a:t>seaborn </a:t>
            </a:r>
            <a:r>
              <a:rPr lang="en-US" sz="4400" b="1" dirty="0"/>
              <a:t>Library for Python</a:t>
            </a:r>
            <a:endParaRPr lang="en-US" b="1" dirty="0">
              <a:latin typeface="+mj-lt"/>
            </a:endParaRPr>
          </a:p>
        </p:txBody>
      </p:sp>
      <p:sp>
        <p:nvSpPr>
          <p:cNvPr id="5" name="TextBox 4">
            <a:extLst>
              <a:ext uri="{FF2B5EF4-FFF2-40B4-BE49-F238E27FC236}">
                <a16:creationId xmlns:a16="http://schemas.microsoft.com/office/drawing/2014/main" id="{2DFCCA58-EF67-C40E-7894-A964F77AA0C8}"/>
              </a:ext>
            </a:extLst>
          </p:cNvPr>
          <p:cNvSpPr txBox="1"/>
          <p:nvPr/>
        </p:nvSpPr>
        <p:spPr>
          <a:xfrm>
            <a:off x="7984273" y="4851220"/>
            <a:ext cx="3508480" cy="129266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lIns="274320" tIns="365760" rIns="274320" bIns="365760">
            <a:spAutoFit/>
          </a:bodyPr>
          <a:lstStyle/>
          <a:p>
            <a:r>
              <a:rPr lang="en-US" dirty="0">
                <a:solidFill>
                  <a:schemeClr val="bg1"/>
                </a:solidFill>
                <a:hlinkClick r:id="rId5">
                  <a:extLst>
                    <a:ext uri="{A12FA001-AC4F-418D-AE19-62706E023703}">
                      <ahyp:hlinkClr xmlns:ahyp="http://schemas.microsoft.com/office/drawing/2018/hyperlinkcolor" val="tx"/>
                    </a:ext>
                  </a:extLst>
                </a:hlinkClick>
              </a:rPr>
              <a:t>https://realpython.com/python-seaborn/</a:t>
            </a:r>
            <a:r>
              <a:rPr lang="en-US" dirty="0">
                <a:solidFill>
                  <a:schemeClr val="bg1"/>
                </a:solidFill>
              </a:rPr>
              <a:t> </a:t>
            </a:r>
          </a:p>
        </p:txBody>
      </p:sp>
      <p:pic>
        <p:nvPicPr>
          <p:cNvPr id="11" name="Picture 10">
            <a:extLst>
              <a:ext uri="{FF2B5EF4-FFF2-40B4-BE49-F238E27FC236}">
                <a16:creationId xmlns:a16="http://schemas.microsoft.com/office/drawing/2014/main" id="{97073383-48C4-61D6-2858-97BD65B3BE14}"/>
              </a:ext>
            </a:extLst>
          </p:cNvPr>
          <p:cNvPicPr>
            <a:picLocks noChangeAspect="1"/>
          </p:cNvPicPr>
          <p:nvPr/>
        </p:nvPicPr>
        <p:blipFill>
          <a:blip r:embed="rId6"/>
          <a:stretch>
            <a:fillRect/>
          </a:stretch>
        </p:blipFill>
        <p:spPr>
          <a:xfrm>
            <a:off x="9743176" y="1960981"/>
            <a:ext cx="1940314" cy="1940314"/>
          </a:xfrm>
          <a:prstGeom prst="rect">
            <a:avLst/>
          </a:prstGeom>
        </p:spPr>
      </p:pic>
      <p:sp>
        <p:nvSpPr>
          <p:cNvPr id="14" name="TextBox 13">
            <a:extLst>
              <a:ext uri="{FF2B5EF4-FFF2-40B4-BE49-F238E27FC236}">
                <a16:creationId xmlns:a16="http://schemas.microsoft.com/office/drawing/2014/main" id="{F1178355-888A-EBE6-DBD0-CF068C13678D}"/>
              </a:ext>
            </a:extLst>
          </p:cNvPr>
          <p:cNvSpPr txBox="1"/>
          <p:nvPr/>
        </p:nvSpPr>
        <p:spPr>
          <a:xfrm>
            <a:off x="1014761" y="1360449"/>
            <a:ext cx="6969512" cy="3539430"/>
          </a:xfrm>
          <a:prstGeom prst="rect">
            <a:avLst/>
          </a:prstGeom>
          <a:noFill/>
        </p:spPr>
        <p:txBody>
          <a:bodyPr wrap="square" rtlCol="0">
            <a:spAutoFit/>
          </a:bodyPr>
          <a:lstStyle/>
          <a:p>
            <a:r>
              <a:rPr lang="en-US" sz="2800" dirty="0"/>
              <a:t>Library for making statistical graphics in Python</a:t>
            </a:r>
          </a:p>
          <a:p>
            <a:endParaRPr lang="en-US" sz="2800" dirty="0"/>
          </a:p>
          <a:p>
            <a:pPr marL="914400" lvl="1" indent="-457200">
              <a:buFont typeface="Arial" panose="020B0604020202020204" pitchFamily="34" charset="0"/>
              <a:buChar char="•"/>
            </a:pPr>
            <a:r>
              <a:rPr lang="en-US" sz="2800" dirty="0"/>
              <a:t>built on top of </a:t>
            </a:r>
            <a:r>
              <a:rPr lang="en-US" sz="2800" dirty="0" err="1"/>
              <a:t>MatPlotLib</a:t>
            </a:r>
            <a:endParaRPr lang="en-US" sz="2800" dirty="0"/>
          </a:p>
          <a:p>
            <a:pPr marL="914400" lvl="1" indent="-457200">
              <a:buFont typeface="Arial" panose="020B0604020202020204" pitchFamily="34" charset="0"/>
              <a:buChar char="•"/>
            </a:pPr>
            <a:r>
              <a:rPr lang="en-US" sz="2800" dirty="0"/>
              <a:t>operates on Pandas </a:t>
            </a:r>
            <a:r>
              <a:rPr lang="en-US" sz="2800" i="1" dirty="0" err="1"/>
              <a:t>dataframes</a:t>
            </a:r>
            <a:r>
              <a:rPr lang="en-US" sz="2800" dirty="0"/>
              <a:t> and </a:t>
            </a:r>
            <a:r>
              <a:rPr lang="en-US" sz="2800" dirty="0" err="1"/>
              <a:t>Numpy</a:t>
            </a:r>
            <a:r>
              <a:rPr lang="en-US" sz="2800" dirty="0"/>
              <a:t> </a:t>
            </a:r>
            <a:r>
              <a:rPr lang="en-US" sz="2800" i="1" dirty="0"/>
              <a:t>arrays</a:t>
            </a:r>
          </a:p>
          <a:p>
            <a:pPr marL="914400" lvl="1" indent="-457200">
              <a:buFont typeface="Arial" panose="020B0604020202020204" pitchFamily="34" charset="0"/>
              <a:buChar char="•"/>
            </a:pPr>
            <a:r>
              <a:rPr lang="en-US" sz="2800" dirty="0"/>
              <a:t>supports a variety of graphics and plots</a:t>
            </a:r>
          </a:p>
          <a:p>
            <a:pPr marL="914400" lvl="1" indent="-457200">
              <a:buFont typeface="Arial" panose="020B0604020202020204" pitchFamily="34" charset="0"/>
              <a:buChar char="•"/>
            </a:pPr>
            <a:r>
              <a:rPr lang="en-US" sz="2800" dirty="0"/>
              <a:t>very customizable</a:t>
            </a:r>
          </a:p>
          <a:p>
            <a:pPr marL="914400" lvl="1" indent="-457200">
              <a:buFont typeface="Arial" panose="020B0604020202020204" pitchFamily="34" charset="0"/>
              <a:buChar char="•"/>
            </a:pPr>
            <a:endParaRPr lang="en-US" sz="2800" i="1" dirty="0"/>
          </a:p>
        </p:txBody>
      </p:sp>
      <p:sp>
        <p:nvSpPr>
          <p:cNvPr id="15" name="TextBox 14">
            <a:extLst>
              <a:ext uri="{FF2B5EF4-FFF2-40B4-BE49-F238E27FC236}">
                <a16:creationId xmlns:a16="http://schemas.microsoft.com/office/drawing/2014/main" id="{8BD73F9F-2E1F-590F-3FB5-0197E39D7EDD}"/>
              </a:ext>
            </a:extLst>
          </p:cNvPr>
          <p:cNvSpPr txBox="1"/>
          <p:nvPr/>
        </p:nvSpPr>
        <p:spPr>
          <a:xfrm>
            <a:off x="1360449" y="5016268"/>
            <a:ext cx="5279009" cy="369332"/>
          </a:xfrm>
          <a:prstGeom prst="rect">
            <a:avLst/>
          </a:prstGeom>
          <a:noFill/>
        </p:spPr>
        <p:txBody>
          <a:bodyPr wrap="none" rtlCol="0">
            <a:spAutoFit/>
          </a:bodyPr>
          <a:lstStyle/>
          <a:p>
            <a:r>
              <a:rPr lang="en-US" dirty="0"/>
              <a:t>see: </a:t>
            </a:r>
            <a:r>
              <a:rPr lang="en-US" dirty="0">
                <a:hlinkClick r:id="rId7"/>
              </a:rPr>
              <a:t>https://seaborn.pydata.org/examples/index.html</a:t>
            </a:r>
            <a:r>
              <a:rPr lang="en-US" dirty="0"/>
              <a:t> </a:t>
            </a:r>
          </a:p>
        </p:txBody>
      </p:sp>
      <p:sp>
        <p:nvSpPr>
          <p:cNvPr id="17" name="TextBox 16">
            <a:extLst>
              <a:ext uri="{FF2B5EF4-FFF2-40B4-BE49-F238E27FC236}">
                <a16:creationId xmlns:a16="http://schemas.microsoft.com/office/drawing/2014/main" id="{C0D1272A-F202-FCAB-793B-EDF0200293A9}"/>
              </a:ext>
            </a:extLst>
          </p:cNvPr>
          <p:cNvSpPr txBox="1"/>
          <p:nvPr/>
        </p:nvSpPr>
        <p:spPr>
          <a:xfrm>
            <a:off x="8628045" y="3820473"/>
            <a:ext cx="3153007" cy="307777"/>
          </a:xfrm>
          <a:prstGeom prst="rect">
            <a:avLst/>
          </a:prstGeom>
          <a:noFill/>
        </p:spPr>
        <p:txBody>
          <a:bodyPr wrap="square">
            <a:spAutoFit/>
          </a:bodyPr>
          <a:lstStyle/>
          <a:p>
            <a:r>
              <a:rPr lang="en-US" sz="1400" dirty="0">
                <a:hlinkClick r:id="rId8"/>
              </a:rPr>
              <a:t>https://seaborn.pydata.org/tutorial.html</a:t>
            </a:r>
            <a:r>
              <a:rPr lang="en-US" sz="1400" dirty="0"/>
              <a:t> </a:t>
            </a:r>
          </a:p>
        </p:txBody>
      </p:sp>
      <p:pic>
        <p:nvPicPr>
          <p:cNvPr id="20482" name="Picture 2" descr="Matplotlib Logo PNG Vector (SVG) Free Download">
            <a:extLst>
              <a:ext uri="{FF2B5EF4-FFF2-40B4-BE49-F238E27FC236}">
                <a16:creationId xmlns:a16="http://schemas.microsoft.com/office/drawing/2014/main" id="{DACECCF1-50C1-4729-FFB8-23DA846FAA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19176" y="205641"/>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2D95E7-A2E6-F705-8756-C4B913793FAC}"/>
              </a:ext>
            </a:extLst>
          </p:cNvPr>
          <p:cNvSpPr txBox="1"/>
          <p:nvPr/>
        </p:nvSpPr>
        <p:spPr>
          <a:xfrm>
            <a:off x="9743176" y="856847"/>
            <a:ext cx="2141868" cy="615553"/>
          </a:xfrm>
          <a:prstGeom prst="rect">
            <a:avLst/>
          </a:prstGeom>
          <a:noFill/>
        </p:spPr>
        <p:txBody>
          <a:bodyPr wrap="none" rtlCol="0">
            <a:spAutoFit/>
          </a:bodyPr>
          <a:lstStyle/>
          <a:p>
            <a:r>
              <a:rPr lang="en-US" dirty="0" err="1"/>
              <a:t>MatPlotLib</a:t>
            </a:r>
            <a:endParaRPr lang="en-US" dirty="0"/>
          </a:p>
          <a:p>
            <a:r>
              <a:rPr lang="en-US" sz="1600" dirty="0">
                <a:hlinkClick r:id="rId10"/>
              </a:rPr>
              <a:t>https://matplotlib.org/</a:t>
            </a:r>
            <a:r>
              <a:rPr lang="en-US" sz="1600" dirty="0"/>
              <a:t> </a:t>
            </a:r>
          </a:p>
        </p:txBody>
      </p:sp>
    </p:spTree>
    <p:custDataLst>
      <p:tags r:id="rId1"/>
    </p:custDataLst>
    <p:extLst>
      <p:ext uri="{BB962C8B-B14F-4D97-AF65-F5344CB8AC3E}">
        <p14:creationId xmlns:p14="http://schemas.microsoft.com/office/powerpoint/2010/main" val="20165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a:bodyPr>
          <a:lstStyle/>
          <a:p>
            <a:pPr algn="l"/>
            <a:r>
              <a:rPr lang="en-US" b="1" dirty="0">
                <a:latin typeface="+mj-lt"/>
              </a:rPr>
              <a:t>Pandas: 10 min to pandas</a:t>
            </a:r>
          </a:p>
        </p:txBody>
      </p:sp>
      <p:sp>
        <p:nvSpPr>
          <p:cNvPr id="3" name="TextBox 2">
            <a:extLst>
              <a:ext uri="{FF2B5EF4-FFF2-40B4-BE49-F238E27FC236}">
                <a16:creationId xmlns:a16="http://schemas.microsoft.com/office/drawing/2014/main" id="{E40BFB0B-BDF7-6EAC-2A85-C58A72301EE0}"/>
              </a:ext>
            </a:extLst>
          </p:cNvPr>
          <p:cNvSpPr txBox="1"/>
          <p:nvPr/>
        </p:nvSpPr>
        <p:spPr>
          <a:xfrm>
            <a:off x="3048000" y="5054315"/>
            <a:ext cx="6096000" cy="369332"/>
          </a:xfrm>
          <a:prstGeom prst="rect">
            <a:avLst/>
          </a:prstGeom>
          <a:noFill/>
        </p:spPr>
        <p:txBody>
          <a:bodyPr wrap="square">
            <a:spAutoFit/>
          </a:bodyPr>
          <a:lstStyle/>
          <a:p>
            <a:r>
              <a:rPr lang="en-US" dirty="0"/>
              <a:t> </a:t>
            </a:r>
            <a:r>
              <a:rPr lang="en-US" dirty="0">
                <a:hlinkClick r:id="rId5"/>
              </a:rPr>
              <a:t>https://pandas.pydata.org/docs/user_guide/10min.html</a:t>
            </a:r>
            <a:r>
              <a:rPr lang="en-US" dirty="0"/>
              <a:t> </a:t>
            </a:r>
          </a:p>
        </p:txBody>
      </p:sp>
      <p:pic>
        <p:nvPicPr>
          <p:cNvPr id="8" name="Picture 7" descr="A screenshot of a computer&#10;&#10;Description automatically generated">
            <a:extLst>
              <a:ext uri="{FF2B5EF4-FFF2-40B4-BE49-F238E27FC236}">
                <a16:creationId xmlns:a16="http://schemas.microsoft.com/office/drawing/2014/main" id="{8596C81A-95B1-FA4E-61CA-9A752D24C976}"/>
              </a:ext>
            </a:extLst>
          </p:cNvPr>
          <p:cNvPicPr>
            <a:picLocks noChangeAspect="1"/>
          </p:cNvPicPr>
          <p:nvPr/>
        </p:nvPicPr>
        <p:blipFill>
          <a:blip r:embed="rId6"/>
          <a:stretch>
            <a:fillRect/>
          </a:stretch>
        </p:blipFill>
        <p:spPr>
          <a:xfrm>
            <a:off x="2209800" y="1138901"/>
            <a:ext cx="7772400" cy="3838958"/>
          </a:xfrm>
          <a:prstGeom prst="rect">
            <a:avLst/>
          </a:prstGeom>
          <a:ln>
            <a:solidFill>
              <a:schemeClr val="accent1"/>
            </a:solidFill>
          </a:ln>
        </p:spPr>
      </p:pic>
    </p:spTree>
    <p:custDataLst>
      <p:tags r:id="rId1"/>
    </p:custDataLst>
    <p:extLst>
      <p:ext uri="{BB962C8B-B14F-4D97-AF65-F5344CB8AC3E}">
        <p14:creationId xmlns:p14="http://schemas.microsoft.com/office/powerpoint/2010/main" val="4223749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98445" y="205641"/>
            <a:ext cx="8229600" cy="797644"/>
          </a:xfrm>
        </p:spPr>
        <p:txBody>
          <a:bodyPr>
            <a:normAutofit/>
          </a:bodyPr>
          <a:lstStyle/>
          <a:p>
            <a:pPr algn="l"/>
            <a:r>
              <a:rPr lang="en-US" b="1" dirty="0">
                <a:latin typeface="+mj-lt"/>
              </a:rPr>
              <a:t>Machine Learning</a:t>
            </a:r>
          </a:p>
        </p:txBody>
      </p:sp>
      <p:sp>
        <p:nvSpPr>
          <p:cNvPr id="14" name="TextBox 13">
            <a:extLst>
              <a:ext uri="{FF2B5EF4-FFF2-40B4-BE49-F238E27FC236}">
                <a16:creationId xmlns:a16="http://schemas.microsoft.com/office/drawing/2014/main" id="{F1178355-888A-EBE6-DBD0-CF068C13678D}"/>
              </a:ext>
            </a:extLst>
          </p:cNvPr>
          <p:cNvSpPr txBox="1"/>
          <p:nvPr/>
        </p:nvSpPr>
        <p:spPr>
          <a:xfrm>
            <a:off x="1097692" y="1722878"/>
            <a:ext cx="9196039" cy="4154984"/>
          </a:xfrm>
          <a:prstGeom prst="rect">
            <a:avLst/>
          </a:prstGeom>
          <a:noFill/>
        </p:spPr>
        <p:txBody>
          <a:bodyPr wrap="square" rtlCol="0">
            <a:spAutoFit/>
          </a:bodyPr>
          <a:lstStyle/>
          <a:p>
            <a:r>
              <a:rPr lang="en-US" sz="2400" b="1" dirty="0"/>
              <a:t>What is machine learning?</a:t>
            </a:r>
          </a:p>
          <a:p>
            <a:endParaRPr lang="en-US" sz="2400" dirty="0"/>
          </a:p>
          <a:p>
            <a:pPr lvl="1"/>
            <a:r>
              <a:rPr lang="en-US" sz="2400" dirty="0">
                <a:solidFill>
                  <a:srgbClr val="0E0E0E"/>
                </a:solidFill>
                <a:effectLst/>
                <a:latin typeface=".SF NS"/>
              </a:rPr>
              <a:t>a type of artificial intelligence (AI) </a:t>
            </a:r>
          </a:p>
          <a:p>
            <a:pPr lvl="1"/>
            <a:r>
              <a:rPr lang="en-US" sz="2400" dirty="0">
                <a:solidFill>
                  <a:srgbClr val="0E0E0E"/>
                </a:solidFill>
                <a:effectLst/>
                <a:latin typeface=".SF NS"/>
              </a:rPr>
              <a:t>that enables computers to learn </a:t>
            </a:r>
          </a:p>
          <a:p>
            <a:pPr lvl="1"/>
            <a:r>
              <a:rPr lang="en-US" sz="2400" dirty="0">
                <a:solidFill>
                  <a:srgbClr val="0E0E0E"/>
                </a:solidFill>
                <a:effectLst/>
                <a:latin typeface=".SF NS"/>
              </a:rPr>
              <a:t>from data and make decisions or</a:t>
            </a:r>
          </a:p>
          <a:p>
            <a:pPr lvl="1"/>
            <a:r>
              <a:rPr lang="en-US" sz="2400" dirty="0">
                <a:solidFill>
                  <a:srgbClr val="0E0E0E"/>
                </a:solidFill>
                <a:effectLst/>
                <a:latin typeface=".SF NS"/>
              </a:rPr>
              <a:t>predictions without being explicitly </a:t>
            </a:r>
          </a:p>
          <a:p>
            <a:pPr lvl="1"/>
            <a:r>
              <a:rPr lang="en-US" sz="2400" dirty="0">
                <a:solidFill>
                  <a:srgbClr val="0E0E0E"/>
                </a:solidFill>
                <a:effectLst/>
                <a:latin typeface=".SF NS"/>
              </a:rPr>
              <a:t>programmed to perform specific tasks. In simple terms, it’s like teaching a computer to recognize patterns in data and use those patterns to make decisions.</a:t>
            </a:r>
          </a:p>
          <a:p>
            <a:endParaRPr lang="en-US" sz="2400" dirty="0"/>
          </a:p>
          <a:p>
            <a:pPr marL="914400" lvl="1" indent="-457200">
              <a:buFont typeface="Arial" panose="020B0604020202020204" pitchFamily="34" charset="0"/>
              <a:buChar char="•"/>
            </a:pPr>
            <a:endParaRPr lang="en-US" sz="2400" i="1" dirty="0"/>
          </a:p>
        </p:txBody>
      </p:sp>
      <p:pic>
        <p:nvPicPr>
          <p:cNvPr id="4098" name="Picture 2">
            <a:extLst>
              <a:ext uri="{FF2B5EF4-FFF2-40B4-BE49-F238E27FC236}">
                <a16:creationId xmlns:a16="http://schemas.microsoft.com/office/drawing/2014/main" id="{F2B149C8-E941-840E-2CA0-1613E507C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7697" y="745561"/>
            <a:ext cx="4629927" cy="283344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16DC95-A5B6-15B5-1A19-30B7DFD7CD44}"/>
              </a:ext>
            </a:extLst>
          </p:cNvPr>
          <p:cNvSpPr txBox="1"/>
          <p:nvPr/>
        </p:nvSpPr>
        <p:spPr>
          <a:xfrm>
            <a:off x="693405" y="5720380"/>
            <a:ext cx="8606117" cy="646331"/>
          </a:xfrm>
          <a:prstGeom prst="rect">
            <a:avLst/>
          </a:prstGeom>
          <a:noFill/>
        </p:spPr>
        <p:txBody>
          <a:bodyPr wrap="square">
            <a:spAutoFit/>
          </a:bodyPr>
          <a:lstStyle/>
          <a:p>
            <a:r>
              <a:rPr lang="en-US" b="1" dirty="0"/>
              <a:t>Microsoft – Machine Learning for Beginners:  </a:t>
            </a:r>
            <a:r>
              <a:rPr lang="en-US" dirty="0">
                <a:hlinkClick r:id="rId6"/>
              </a:rPr>
              <a:t>https://www.youtube.com/playlist?list=PLlrxD0HtieHjNnGcZ1TWzPjKYWgfXSiWG</a:t>
            </a:r>
            <a:r>
              <a:rPr lang="en-US" dirty="0"/>
              <a:t> </a:t>
            </a:r>
          </a:p>
        </p:txBody>
      </p:sp>
    </p:spTree>
    <p:custDataLst>
      <p:tags r:id="rId1"/>
    </p:custDataLst>
    <p:extLst>
      <p:ext uri="{BB962C8B-B14F-4D97-AF65-F5344CB8AC3E}">
        <p14:creationId xmlns:p14="http://schemas.microsoft.com/office/powerpoint/2010/main" val="3909805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a:bodyPr>
          <a:lstStyle/>
          <a:p>
            <a:pPr algn="l"/>
            <a:r>
              <a:rPr lang="en-US" b="1" dirty="0">
                <a:latin typeface="+mj-lt"/>
              </a:rPr>
              <a:t>Machine Learning</a:t>
            </a:r>
          </a:p>
        </p:txBody>
      </p:sp>
      <p:sp>
        <p:nvSpPr>
          <p:cNvPr id="14" name="TextBox 13">
            <a:extLst>
              <a:ext uri="{FF2B5EF4-FFF2-40B4-BE49-F238E27FC236}">
                <a16:creationId xmlns:a16="http://schemas.microsoft.com/office/drawing/2014/main" id="{F1178355-888A-EBE6-DBD0-CF068C13678D}"/>
              </a:ext>
            </a:extLst>
          </p:cNvPr>
          <p:cNvSpPr txBox="1"/>
          <p:nvPr/>
        </p:nvSpPr>
        <p:spPr>
          <a:xfrm>
            <a:off x="783170" y="823229"/>
            <a:ext cx="10320860" cy="5539978"/>
          </a:xfrm>
          <a:prstGeom prst="rect">
            <a:avLst/>
          </a:prstGeom>
          <a:noFill/>
        </p:spPr>
        <p:txBody>
          <a:bodyPr wrap="square" rtlCol="0">
            <a:spAutoFit/>
          </a:bodyPr>
          <a:lstStyle/>
          <a:p>
            <a:r>
              <a:rPr lang="en-US" sz="2400" b="1" dirty="0">
                <a:solidFill>
                  <a:srgbClr val="0E0E0E"/>
                </a:solidFill>
                <a:effectLst/>
                <a:latin typeface=".SF NS"/>
              </a:rPr>
              <a:t>How Does Machine Learning Work?</a:t>
            </a:r>
            <a:br>
              <a:rPr lang="en-US" sz="2400" dirty="0">
                <a:solidFill>
                  <a:srgbClr val="0E0E0E"/>
                </a:solidFill>
                <a:effectLst/>
                <a:latin typeface=".SF NS"/>
              </a:rPr>
            </a:br>
            <a:endParaRPr lang="en-US" sz="2400" dirty="0">
              <a:solidFill>
                <a:srgbClr val="0E0E0E"/>
              </a:solidFill>
              <a:effectLst/>
              <a:latin typeface=".SF NS"/>
            </a:endParaRPr>
          </a:p>
          <a:p>
            <a:pPr marL="342900" indent="-342900">
              <a:buFont typeface="+mj-lt"/>
              <a:buAutoNum type="arabicPeriod"/>
            </a:pPr>
            <a:r>
              <a:rPr lang="en-US" b="1" dirty="0">
                <a:solidFill>
                  <a:srgbClr val="0E0E0E"/>
                </a:solidFill>
                <a:effectLst/>
              </a:rPr>
              <a:t>Data Collection</a:t>
            </a:r>
            <a:r>
              <a:rPr lang="en-US" dirty="0">
                <a:solidFill>
                  <a:srgbClr val="0E0E0E"/>
                </a:solidFill>
                <a:effectLst/>
              </a:rPr>
              <a:t>: Machine learning begins with data. This could be anything from numbers in a spreadsheet, images, text, or even sounds. The data is usually related to a specific problem you want to solve, such as predicting weather, recognizing faces in photos, or recommending movies.</a:t>
            </a:r>
            <a:br>
              <a:rPr lang="en-US" dirty="0">
                <a:solidFill>
                  <a:srgbClr val="0E0E0E"/>
                </a:solidFill>
                <a:effectLst/>
              </a:rPr>
            </a:br>
            <a:endParaRPr lang="en-US" dirty="0">
              <a:solidFill>
                <a:srgbClr val="0E0E0E"/>
              </a:solidFill>
              <a:effectLst/>
            </a:endParaRPr>
          </a:p>
          <a:p>
            <a:pPr marL="342900" indent="-342900">
              <a:buFont typeface="+mj-lt"/>
              <a:buAutoNum type="arabicPeriod"/>
            </a:pPr>
            <a:r>
              <a:rPr lang="en-US" b="1" dirty="0">
                <a:solidFill>
                  <a:srgbClr val="0E0E0E"/>
                </a:solidFill>
                <a:effectLst/>
              </a:rPr>
              <a:t>Training</a:t>
            </a:r>
            <a:r>
              <a:rPr lang="en-US" dirty="0">
                <a:solidFill>
                  <a:srgbClr val="0E0E0E"/>
                </a:solidFill>
                <a:effectLst/>
              </a:rPr>
              <a:t>: The computer is given a lot of data and a model (like a mathematical formula) that it will use to make decisions. The process of training involves feeding the model data and allowing it to adjust itself to better understand the patterns in that data. This is similar to how humans learn from experience.</a:t>
            </a:r>
            <a:br>
              <a:rPr lang="en-US" dirty="0">
                <a:solidFill>
                  <a:srgbClr val="0E0E0E"/>
                </a:solidFill>
                <a:effectLst/>
              </a:rPr>
            </a:br>
            <a:endParaRPr lang="en-US" dirty="0">
              <a:solidFill>
                <a:srgbClr val="0E0E0E"/>
              </a:solidFill>
              <a:effectLst/>
            </a:endParaRPr>
          </a:p>
          <a:p>
            <a:pPr marL="342900" indent="-342900">
              <a:buFont typeface="+mj-lt"/>
              <a:buAutoNum type="arabicPeriod"/>
            </a:pPr>
            <a:r>
              <a:rPr lang="en-US" b="1" dirty="0">
                <a:solidFill>
                  <a:srgbClr val="0E0E0E"/>
                </a:solidFill>
                <a:effectLst/>
              </a:rPr>
              <a:t>Learning</a:t>
            </a:r>
            <a:r>
              <a:rPr lang="en-US" dirty="0">
                <a:solidFill>
                  <a:srgbClr val="0E0E0E"/>
                </a:solidFill>
                <a:effectLst/>
              </a:rPr>
              <a:t>: During training, the model learns from the data by identifying patterns and relationships within it. For example, if you’re training a model to recognize cats in photos, it will learn what features (like shape, size, and color) are common in images of cats.</a:t>
            </a:r>
            <a:br>
              <a:rPr lang="en-US" dirty="0">
                <a:solidFill>
                  <a:srgbClr val="0E0E0E"/>
                </a:solidFill>
                <a:effectLst/>
              </a:rPr>
            </a:br>
            <a:endParaRPr lang="en-US" dirty="0">
              <a:solidFill>
                <a:srgbClr val="0E0E0E"/>
              </a:solidFill>
              <a:effectLst/>
            </a:endParaRPr>
          </a:p>
          <a:p>
            <a:pPr marL="342900" indent="-342900">
              <a:buFont typeface="+mj-lt"/>
              <a:buAutoNum type="arabicPeriod"/>
            </a:pPr>
            <a:r>
              <a:rPr lang="en-US" b="1" dirty="0">
                <a:solidFill>
                  <a:srgbClr val="0E0E0E"/>
                </a:solidFill>
                <a:effectLst/>
              </a:rPr>
              <a:t>Prediction</a:t>
            </a:r>
            <a:r>
              <a:rPr lang="en-US" dirty="0">
                <a:solidFill>
                  <a:srgbClr val="0E0E0E"/>
                </a:solidFill>
                <a:effectLst/>
              </a:rPr>
              <a:t>: After the model is trained, it can make predictions or decisions based on new, unseen data. For instance, if you show it a new photo, it can predict whether or not a cat is in the image based on what it has learned. The </a:t>
            </a:r>
            <a:r>
              <a:rPr lang="en-US" b="1" dirty="0">
                <a:solidFill>
                  <a:srgbClr val="0E0E0E"/>
                </a:solidFill>
                <a:effectLst/>
              </a:rPr>
              <a:t>accuracy</a:t>
            </a:r>
            <a:r>
              <a:rPr lang="en-US" dirty="0">
                <a:solidFill>
                  <a:srgbClr val="0E0E0E"/>
                </a:solidFill>
                <a:effectLst/>
              </a:rPr>
              <a:t> of the model is tested by comparing its predictions against known outcomes. If the model is accurate, it means it has learned well; if not, it might need more data or different adjustments.</a:t>
            </a:r>
            <a:endParaRPr lang="en-US" dirty="0"/>
          </a:p>
        </p:txBody>
      </p:sp>
    </p:spTree>
    <p:custDataLst>
      <p:tags r:id="rId1"/>
    </p:custDataLst>
    <p:extLst>
      <p:ext uri="{BB962C8B-B14F-4D97-AF65-F5344CB8AC3E}">
        <p14:creationId xmlns:p14="http://schemas.microsoft.com/office/powerpoint/2010/main" val="24708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a:bodyPr>
          <a:lstStyle/>
          <a:p>
            <a:pPr algn="l"/>
            <a:r>
              <a:rPr lang="en-US" b="1" dirty="0">
                <a:latin typeface="+mj-lt"/>
              </a:rPr>
              <a:t>Machine Learning</a:t>
            </a:r>
          </a:p>
        </p:txBody>
      </p:sp>
      <p:sp>
        <p:nvSpPr>
          <p:cNvPr id="14" name="TextBox 13">
            <a:extLst>
              <a:ext uri="{FF2B5EF4-FFF2-40B4-BE49-F238E27FC236}">
                <a16:creationId xmlns:a16="http://schemas.microsoft.com/office/drawing/2014/main" id="{F1178355-888A-EBE6-DBD0-CF068C13678D}"/>
              </a:ext>
            </a:extLst>
          </p:cNvPr>
          <p:cNvSpPr txBox="1"/>
          <p:nvPr/>
        </p:nvSpPr>
        <p:spPr>
          <a:xfrm>
            <a:off x="568017" y="1166842"/>
            <a:ext cx="6424454" cy="4893647"/>
          </a:xfrm>
          <a:prstGeom prst="rect">
            <a:avLst/>
          </a:prstGeom>
          <a:noFill/>
        </p:spPr>
        <p:txBody>
          <a:bodyPr wrap="square" rtlCol="0">
            <a:spAutoFit/>
          </a:bodyPr>
          <a:lstStyle/>
          <a:p>
            <a:r>
              <a:rPr lang="en-US" sz="2400" b="1" dirty="0">
                <a:solidFill>
                  <a:srgbClr val="0E0E0E"/>
                </a:solidFill>
                <a:effectLst/>
              </a:rPr>
              <a:t>Types of Machine Learning</a:t>
            </a:r>
            <a:endParaRPr lang="en-US" sz="2400" dirty="0">
              <a:solidFill>
                <a:srgbClr val="0E0E0E"/>
              </a:solidFill>
              <a:effectLst/>
            </a:endParaRPr>
          </a:p>
          <a:p>
            <a:endParaRPr lang="en-US" dirty="0">
              <a:solidFill>
                <a:srgbClr val="0E0E0E"/>
              </a:solidFill>
              <a:effectLst/>
            </a:endParaRPr>
          </a:p>
          <a:p>
            <a:r>
              <a:rPr lang="en-US" b="1" dirty="0">
                <a:solidFill>
                  <a:srgbClr val="0E0E0E"/>
                </a:solidFill>
                <a:effectLst/>
              </a:rPr>
              <a:t>Supervised Learning</a:t>
            </a:r>
            <a:r>
              <a:rPr lang="en-US" dirty="0">
                <a:solidFill>
                  <a:srgbClr val="0E0E0E"/>
                </a:solidFill>
                <a:effectLst/>
              </a:rPr>
              <a:t>:  The model is trained on </a:t>
            </a:r>
            <a:r>
              <a:rPr lang="en-US" b="1" dirty="0">
                <a:solidFill>
                  <a:srgbClr val="0E0E0E"/>
                </a:solidFill>
                <a:effectLst/>
              </a:rPr>
              <a:t>labeled</a:t>
            </a:r>
            <a:r>
              <a:rPr lang="en-US" dirty="0">
                <a:solidFill>
                  <a:srgbClr val="0E0E0E"/>
                </a:solidFill>
                <a:effectLst/>
              </a:rPr>
              <a:t> data, which means each example in the dataset includes both the input and the correct output. The model learns to map inputs to the correct outputs. For example, predicting house prices based on features like size and location is a supervised learning task.</a:t>
            </a:r>
            <a:br>
              <a:rPr lang="en-US" dirty="0">
                <a:solidFill>
                  <a:srgbClr val="0E0E0E"/>
                </a:solidFill>
                <a:effectLst/>
              </a:rPr>
            </a:br>
            <a:endParaRPr lang="en-US" dirty="0">
              <a:solidFill>
                <a:srgbClr val="0E0E0E"/>
              </a:solidFill>
              <a:effectLst/>
            </a:endParaRPr>
          </a:p>
          <a:p>
            <a:r>
              <a:rPr lang="en-US" b="1" dirty="0">
                <a:solidFill>
                  <a:srgbClr val="0E0E0E"/>
                </a:solidFill>
                <a:effectLst/>
              </a:rPr>
              <a:t>Unsupervised Learning</a:t>
            </a:r>
            <a:r>
              <a:rPr lang="en-US" dirty="0">
                <a:solidFill>
                  <a:srgbClr val="0E0E0E"/>
                </a:solidFill>
                <a:effectLst/>
              </a:rPr>
              <a:t>:  The model is given data </a:t>
            </a:r>
            <a:r>
              <a:rPr lang="en-US" b="1" dirty="0">
                <a:solidFill>
                  <a:srgbClr val="0E0E0E"/>
                </a:solidFill>
                <a:effectLst/>
              </a:rPr>
              <a:t>without labels </a:t>
            </a:r>
            <a:r>
              <a:rPr lang="en-US" dirty="0">
                <a:solidFill>
                  <a:srgbClr val="0E0E0E"/>
                </a:solidFill>
                <a:effectLst/>
              </a:rPr>
              <a:t>and tries to find patterns or groupings on its own. For example, clustering customers into different segments based on their buying behavior is an unsupervised learning task.</a:t>
            </a:r>
            <a:br>
              <a:rPr lang="en-US" dirty="0">
                <a:solidFill>
                  <a:srgbClr val="0E0E0E"/>
                </a:solidFill>
                <a:effectLst/>
              </a:rPr>
            </a:br>
            <a:endParaRPr lang="en-US" dirty="0">
              <a:solidFill>
                <a:srgbClr val="0E0E0E"/>
              </a:solidFill>
              <a:effectLst/>
            </a:endParaRPr>
          </a:p>
          <a:p>
            <a:r>
              <a:rPr lang="en-US" b="1" dirty="0">
                <a:solidFill>
                  <a:srgbClr val="0E0E0E"/>
                </a:solidFill>
                <a:effectLst/>
              </a:rPr>
              <a:t>Reinforcement Learning</a:t>
            </a:r>
            <a:r>
              <a:rPr lang="en-US" dirty="0">
                <a:solidFill>
                  <a:srgbClr val="0E0E0E"/>
                </a:solidFill>
                <a:effectLst/>
              </a:rPr>
              <a:t>:  The model learns by </a:t>
            </a:r>
            <a:r>
              <a:rPr lang="en-US" b="1" dirty="0">
                <a:solidFill>
                  <a:srgbClr val="0E0E0E"/>
                </a:solidFill>
                <a:effectLst/>
              </a:rPr>
              <a:t>making decisions and receiving feedback </a:t>
            </a:r>
            <a:r>
              <a:rPr lang="en-US" dirty="0">
                <a:solidFill>
                  <a:srgbClr val="0E0E0E"/>
                </a:solidFill>
                <a:effectLst/>
              </a:rPr>
              <a:t>in the form of rewards or punishments. This is often used in scenarios where the model needs to learn a sequence of actions, like playing a game or controlling a robot.</a:t>
            </a:r>
          </a:p>
        </p:txBody>
      </p:sp>
      <p:pic>
        <p:nvPicPr>
          <p:cNvPr id="6146" name="Picture 2">
            <a:extLst>
              <a:ext uri="{FF2B5EF4-FFF2-40B4-BE49-F238E27FC236}">
                <a16:creationId xmlns:a16="http://schemas.microsoft.com/office/drawing/2014/main" id="{5C813B75-EAAE-B004-4DE2-8B395C9AC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632" y="1166842"/>
            <a:ext cx="4524021" cy="3236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17CBE6-5BDE-264D-ED56-E26ED1C25F84}"/>
              </a:ext>
            </a:extLst>
          </p:cNvPr>
          <p:cNvSpPr txBox="1"/>
          <p:nvPr/>
        </p:nvSpPr>
        <p:spPr>
          <a:xfrm>
            <a:off x="7916528" y="4796118"/>
            <a:ext cx="4059125" cy="246221"/>
          </a:xfrm>
          <a:prstGeom prst="rect">
            <a:avLst/>
          </a:prstGeom>
          <a:noFill/>
        </p:spPr>
        <p:txBody>
          <a:bodyPr wrap="none" rtlCol="0">
            <a:spAutoFit/>
          </a:bodyPr>
          <a:lstStyle/>
          <a:p>
            <a:r>
              <a:rPr lang="en-US" sz="1000" dirty="0"/>
              <a:t>https://</a:t>
            </a:r>
            <a:r>
              <a:rPr lang="en-US" sz="1000" dirty="0" err="1"/>
              <a:t>towardsdatascience.com</a:t>
            </a:r>
            <a:r>
              <a:rPr lang="en-US" sz="1000" dirty="0"/>
              <a:t>/machine-learning-types-2-c1291d4f04b1</a:t>
            </a:r>
          </a:p>
        </p:txBody>
      </p:sp>
    </p:spTree>
    <p:custDataLst>
      <p:tags r:id="rId1"/>
    </p:custDataLst>
    <p:extLst>
      <p:ext uri="{BB962C8B-B14F-4D97-AF65-F5344CB8AC3E}">
        <p14:creationId xmlns:p14="http://schemas.microsoft.com/office/powerpoint/2010/main" val="2996688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a:bodyPr>
          <a:lstStyle/>
          <a:p>
            <a:pPr algn="l"/>
            <a:r>
              <a:rPr lang="en-US" b="1" dirty="0">
                <a:latin typeface="+mj-lt"/>
              </a:rPr>
              <a:t>Machine Learning</a:t>
            </a:r>
          </a:p>
        </p:txBody>
      </p:sp>
      <p:pic>
        <p:nvPicPr>
          <p:cNvPr id="9220" name="Picture 4">
            <a:extLst>
              <a:ext uri="{FF2B5EF4-FFF2-40B4-BE49-F238E27FC236}">
                <a16:creationId xmlns:a16="http://schemas.microsoft.com/office/drawing/2014/main" id="{4EA31BE9-2F52-1C8C-738E-28F9EABAB6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0208" y="409015"/>
            <a:ext cx="2982191" cy="160804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92105845-319F-D461-2D98-E2DCC80825CB}"/>
              </a:ext>
            </a:extLst>
          </p:cNvPr>
          <p:cNvSpPr>
            <a:spLocks noGrp="1"/>
          </p:cNvSpPr>
          <p:nvPr>
            <p:ph idx="1"/>
          </p:nvPr>
        </p:nvSpPr>
        <p:spPr>
          <a:xfrm>
            <a:off x="457200" y="1600200"/>
            <a:ext cx="8229600" cy="4525963"/>
          </a:xfrm>
        </p:spPr>
        <p:txBody>
          <a:bodyPr/>
          <a:lstStyle/>
          <a:p>
            <a:r>
              <a:rPr sz="2400" b="1" dirty="0"/>
              <a:t>Supervised Learning</a:t>
            </a:r>
            <a:r>
              <a:rPr sz="2400" dirty="0"/>
              <a:t>: Training data with labels.</a:t>
            </a:r>
          </a:p>
          <a:p>
            <a:r>
              <a:rPr sz="2400" b="1" dirty="0"/>
              <a:t>Unsupervised Learning: </a:t>
            </a:r>
            <a:r>
              <a:rPr sz="2400" dirty="0"/>
              <a:t>Working with unlabeled data.</a:t>
            </a:r>
          </a:p>
          <a:p>
            <a:pPr marL="0" indent="0">
              <a:buNone/>
            </a:pPr>
            <a:endParaRPr lang="en-US" sz="2400" dirty="0"/>
          </a:p>
          <a:p>
            <a:pPr marL="0" indent="0">
              <a:buNone/>
            </a:pPr>
            <a:r>
              <a:rPr sz="2400" dirty="0"/>
              <a:t>Real-World Applications: Examples in healthcare, finance, marketing.</a:t>
            </a:r>
          </a:p>
          <a:p>
            <a:pPr marL="0" indent="0">
              <a:buNone/>
            </a:pPr>
            <a:endParaRPr lang="en-US" sz="2400" dirty="0"/>
          </a:p>
          <a:p>
            <a:pPr marL="0" indent="0">
              <a:buNone/>
            </a:pPr>
            <a:r>
              <a:rPr sz="2400" dirty="0">
                <a:hlinkClick r:id="rId6"/>
              </a:rPr>
              <a:t>https://scikit-learn.org/</a:t>
            </a:r>
            <a:r>
              <a:rPr lang="en-US" sz="2400" dirty="0"/>
              <a:t> </a:t>
            </a:r>
            <a:endParaRPr sz="2400" dirty="0"/>
          </a:p>
        </p:txBody>
      </p:sp>
    </p:spTree>
    <p:custDataLst>
      <p:tags r:id="rId1"/>
    </p:custDataLst>
    <p:extLst>
      <p:ext uri="{BB962C8B-B14F-4D97-AF65-F5344CB8AC3E}">
        <p14:creationId xmlns:p14="http://schemas.microsoft.com/office/powerpoint/2010/main" val="24373318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a:bodyPr>
          <a:lstStyle/>
          <a:p>
            <a:pPr algn="l"/>
            <a:r>
              <a:rPr lang="en-US" b="1" dirty="0">
                <a:latin typeface="+mj-lt"/>
              </a:rPr>
              <a:t>Machine Learning</a:t>
            </a:r>
          </a:p>
        </p:txBody>
      </p:sp>
      <p:sp>
        <p:nvSpPr>
          <p:cNvPr id="14" name="TextBox 13">
            <a:extLst>
              <a:ext uri="{FF2B5EF4-FFF2-40B4-BE49-F238E27FC236}">
                <a16:creationId xmlns:a16="http://schemas.microsoft.com/office/drawing/2014/main" id="{F1178355-888A-EBE6-DBD0-CF068C13678D}"/>
              </a:ext>
            </a:extLst>
          </p:cNvPr>
          <p:cNvSpPr txBox="1"/>
          <p:nvPr/>
        </p:nvSpPr>
        <p:spPr>
          <a:xfrm>
            <a:off x="568017" y="1166842"/>
            <a:ext cx="8091889" cy="3600986"/>
          </a:xfrm>
          <a:prstGeom prst="rect">
            <a:avLst/>
          </a:prstGeom>
          <a:noFill/>
        </p:spPr>
        <p:txBody>
          <a:bodyPr wrap="square" rtlCol="0">
            <a:spAutoFit/>
          </a:bodyPr>
          <a:lstStyle/>
          <a:p>
            <a:r>
              <a:rPr lang="en-US" sz="2400" b="1" dirty="0">
                <a:solidFill>
                  <a:srgbClr val="0E0E0E"/>
                </a:solidFill>
                <a:effectLst/>
                <a:latin typeface=".SF NS"/>
              </a:rPr>
              <a:t>Why is Machine Learning Important?</a:t>
            </a:r>
            <a:endParaRPr lang="en-US" sz="2400" dirty="0">
              <a:solidFill>
                <a:srgbClr val="0E0E0E"/>
              </a:solidFill>
              <a:effectLst/>
              <a:latin typeface=".SF NS"/>
            </a:endParaRPr>
          </a:p>
          <a:p>
            <a:endParaRPr lang="en-US" sz="2400" dirty="0">
              <a:solidFill>
                <a:srgbClr val="0E0E0E"/>
              </a:solidFill>
              <a:effectLst/>
              <a:latin typeface=".SF NS"/>
            </a:endParaRPr>
          </a:p>
          <a:p>
            <a:r>
              <a:rPr lang="en-US" sz="2000" dirty="0">
                <a:solidFill>
                  <a:srgbClr val="0E0E0E"/>
                </a:solidFill>
                <a:effectLst/>
                <a:latin typeface=".SF NS"/>
              </a:rPr>
              <a:t>Machine learning is important because it allows computers to handle complex tasks that would be difficult or impossible to program manually. It powers many technologies we use every day, such as:</a:t>
            </a:r>
          </a:p>
          <a:p>
            <a:endParaRPr lang="en-US" sz="2000" dirty="0">
              <a:solidFill>
                <a:srgbClr val="0E0E0E"/>
              </a:solidFill>
              <a:effectLst/>
              <a:latin typeface=".SF NS"/>
            </a:endParaRPr>
          </a:p>
          <a:p>
            <a:pPr marL="457200" indent="-457200">
              <a:buFont typeface="Arial" panose="020B0604020202020204" pitchFamily="34" charset="0"/>
              <a:buChar char="•"/>
            </a:pPr>
            <a:r>
              <a:rPr lang="en-US" sz="2000" b="1" dirty="0">
                <a:solidFill>
                  <a:srgbClr val="0E0E0E"/>
                </a:solidFill>
                <a:effectLst/>
                <a:latin typeface=".SF NS"/>
              </a:rPr>
              <a:t>Search Engines</a:t>
            </a:r>
            <a:r>
              <a:rPr lang="en-US" sz="2000" dirty="0">
                <a:solidFill>
                  <a:srgbClr val="0E0E0E"/>
                </a:solidFill>
                <a:effectLst/>
                <a:latin typeface=".SF NS"/>
              </a:rPr>
              <a:t>: Improving the relevance of search results.</a:t>
            </a:r>
          </a:p>
          <a:p>
            <a:pPr marL="457200" indent="-457200">
              <a:buFont typeface="Arial" panose="020B0604020202020204" pitchFamily="34" charset="0"/>
              <a:buChar char="•"/>
            </a:pPr>
            <a:r>
              <a:rPr lang="en-US" sz="2000" b="1" dirty="0">
                <a:solidFill>
                  <a:srgbClr val="0E0E0E"/>
                </a:solidFill>
                <a:effectLst/>
                <a:latin typeface=".SF NS"/>
              </a:rPr>
              <a:t>Recommendation Systems</a:t>
            </a:r>
            <a:r>
              <a:rPr lang="en-US" sz="2000" dirty="0">
                <a:solidFill>
                  <a:srgbClr val="0E0E0E"/>
                </a:solidFill>
                <a:effectLst/>
                <a:latin typeface=".SF NS"/>
              </a:rPr>
              <a:t>: Suggesting products, movies, or music based on your preferences.</a:t>
            </a:r>
          </a:p>
          <a:p>
            <a:pPr marL="457200" indent="-457200">
              <a:buFont typeface="Arial" panose="020B0604020202020204" pitchFamily="34" charset="0"/>
              <a:buChar char="•"/>
            </a:pPr>
            <a:r>
              <a:rPr lang="en-US" sz="2000" b="1" dirty="0">
                <a:solidFill>
                  <a:srgbClr val="0E0E0E"/>
                </a:solidFill>
                <a:effectLst/>
                <a:latin typeface=".SF NS"/>
              </a:rPr>
              <a:t>Speech Recognition</a:t>
            </a:r>
            <a:r>
              <a:rPr lang="en-US" sz="2000" dirty="0">
                <a:solidFill>
                  <a:srgbClr val="0E0E0E"/>
                </a:solidFill>
                <a:effectLst/>
                <a:latin typeface=".SF NS"/>
              </a:rPr>
              <a:t>: Converting spoken language into text.</a:t>
            </a:r>
          </a:p>
          <a:p>
            <a:pPr marL="457200" indent="-457200">
              <a:buFont typeface="Arial" panose="020B0604020202020204" pitchFamily="34" charset="0"/>
              <a:buChar char="•"/>
            </a:pPr>
            <a:r>
              <a:rPr lang="en-US" sz="2000" b="1" dirty="0">
                <a:solidFill>
                  <a:srgbClr val="0E0E0E"/>
                </a:solidFill>
                <a:effectLst/>
                <a:latin typeface=".SF NS"/>
              </a:rPr>
              <a:t>Self-Driving Cars</a:t>
            </a:r>
            <a:r>
              <a:rPr lang="en-US" sz="2000" dirty="0">
                <a:solidFill>
                  <a:srgbClr val="0E0E0E"/>
                </a:solidFill>
                <a:effectLst/>
                <a:latin typeface=".SF NS"/>
              </a:rPr>
              <a:t>: Helping vehicles navigate roads safely.</a:t>
            </a:r>
            <a:endParaRPr lang="en-US" sz="2400" dirty="0">
              <a:solidFill>
                <a:srgbClr val="0E0E0E"/>
              </a:solidFill>
              <a:effectLst/>
              <a:latin typeface=".SF NS"/>
            </a:endParaRPr>
          </a:p>
        </p:txBody>
      </p:sp>
      <p:pic>
        <p:nvPicPr>
          <p:cNvPr id="7170" name="Picture 2">
            <a:extLst>
              <a:ext uri="{FF2B5EF4-FFF2-40B4-BE49-F238E27FC236}">
                <a16:creationId xmlns:a16="http://schemas.microsoft.com/office/drawing/2014/main" id="{FCB0F6C6-6113-82A7-2AD0-B5E5FFEEEF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4422" y="461699"/>
            <a:ext cx="3232966" cy="50112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5D4CB3-A101-11FE-F40F-17C9204DB8A7}"/>
              </a:ext>
            </a:extLst>
          </p:cNvPr>
          <p:cNvSpPr txBox="1"/>
          <p:nvPr/>
        </p:nvSpPr>
        <p:spPr>
          <a:xfrm>
            <a:off x="7481182" y="5623533"/>
            <a:ext cx="4636206" cy="276999"/>
          </a:xfrm>
          <a:prstGeom prst="rect">
            <a:avLst/>
          </a:prstGeom>
          <a:noFill/>
        </p:spPr>
        <p:txBody>
          <a:bodyPr wrap="none" rtlCol="0">
            <a:spAutoFit/>
          </a:bodyPr>
          <a:lstStyle/>
          <a:p>
            <a:r>
              <a:rPr lang="en-US" sz="1200" dirty="0"/>
              <a:t>https://</a:t>
            </a:r>
            <a:r>
              <a:rPr lang="en-US" sz="1200" dirty="0" err="1"/>
              <a:t>medium.com</a:t>
            </a:r>
            <a:r>
              <a:rPr lang="en-US" sz="1200" dirty="0"/>
              <a:t>/@</a:t>
            </a:r>
            <a:r>
              <a:rPr lang="en-US" sz="1200" dirty="0" err="1"/>
              <a:t>ananthvishnu</a:t>
            </a:r>
            <a:r>
              <a:rPr lang="en-US" sz="1200" dirty="0"/>
              <a:t>/mechine-learning-a8ae7c80a91a</a:t>
            </a:r>
          </a:p>
        </p:txBody>
      </p:sp>
    </p:spTree>
    <p:custDataLst>
      <p:tags r:id="rId1"/>
    </p:custDataLst>
    <p:extLst>
      <p:ext uri="{BB962C8B-B14F-4D97-AF65-F5344CB8AC3E}">
        <p14:creationId xmlns:p14="http://schemas.microsoft.com/office/powerpoint/2010/main" val="2900619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883919" y="196009"/>
            <a:ext cx="10546080" cy="797644"/>
          </a:xfrm>
        </p:spPr>
        <p:txBody>
          <a:bodyPr/>
          <a:lstStyle/>
          <a:p>
            <a:pPr algn="l"/>
            <a:r>
              <a:rPr lang="en-US" sz="4400" b="1" dirty="0">
                <a:latin typeface="+mj-lt"/>
              </a:rPr>
              <a:t>Step back and think about procedures (flow)</a:t>
            </a:r>
          </a:p>
        </p:txBody>
      </p:sp>
      <p:sp>
        <p:nvSpPr>
          <p:cNvPr id="5" name="Content Placeholder 4"/>
          <p:cNvSpPr>
            <a:spLocks noGrp="1"/>
          </p:cNvSpPr>
          <p:nvPr>
            <p:ph idx="1"/>
            <p:custDataLst>
              <p:tags r:id="rId3"/>
            </p:custDataLst>
          </p:nvPr>
        </p:nvSpPr>
        <p:spPr>
          <a:xfrm>
            <a:off x="883920" y="1174505"/>
            <a:ext cx="10546080" cy="4525963"/>
          </a:xfrm>
        </p:spPr>
        <p:txBody>
          <a:bodyPr/>
          <a:lstStyle/>
          <a:p>
            <a:r>
              <a:rPr lang="en-US" sz="2400" dirty="0"/>
              <a:t>A procedure is simply a </a:t>
            </a:r>
            <a:r>
              <a:rPr lang="en-US" sz="2400" dirty="0">
                <a:solidFill>
                  <a:srgbClr val="0070C0"/>
                </a:solidFill>
              </a:rPr>
              <a:t>set of steps </a:t>
            </a:r>
            <a:r>
              <a:rPr lang="en-US" sz="2400" dirty="0"/>
              <a:t>you follow to perform a task</a:t>
            </a:r>
          </a:p>
          <a:p>
            <a:pPr lvl="1"/>
            <a:r>
              <a:rPr lang="en-US" sz="1800" dirty="0"/>
              <a:t>Computers can’t perform tasks without procedures!</a:t>
            </a:r>
          </a:p>
          <a:p>
            <a:endParaRPr lang="en-US" sz="1600" dirty="0"/>
          </a:p>
          <a:p>
            <a:r>
              <a:rPr lang="en-US" sz="2000" dirty="0"/>
              <a:t>Writing procedures can be difficult: </a:t>
            </a:r>
          </a:p>
          <a:p>
            <a:pPr lvl="1"/>
            <a:r>
              <a:rPr lang="en-US" sz="1800" dirty="0"/>
              <a:t>You’ll forget a step</a:t>
            </a:r>
          </a:p>
          <a:p>
            <a:pPr lvl="1"/>
            <a:r>
              <a:rPr lang="en-US" sz="1800" dirty="0"/>
              <a:t>You’ll mistake the order</a:t>
            </a:r>
          </a:p>
          <a:p>
            <a:pPr lvl="1"/>
            <a:r>
              <a:rPr lang="en-US" sz="1800" dirty="0"/>
              <a:t>You’ll forget to transform data, etc..</a:t>
            </a:r>
            <a:br>
              <a:rPr lang="en-US" sz="1400" dirty="0"/>
            </a:br>
            <a:br>
              <a:rPr lang="en-US" sz="1400" dirty="0"/>
            </a:br>
            <a:endParaRPr lang="en-US" sz="1400" dirty="0"/>
          </a:p>
          <a:p>
            <a:r>
              <a:rPr lang="en-US" sz="2400" dirty="0"/>
              <a:t>An application contains all the procedures necessary to complete a task</a:t>
            </a:r>
          </a:p>
          <a:p>
            <a:pPr lvl="1"/>
            <a:r>
              <a:rPr lang="en-US" sz="1800" dirty="0"/>
              <a:t>Writing an application involves defining and writing all the steps for the computer to perform to accomplish some task</a:t>
            </a:r>
          </a:p>
          <a:p>
            <a:pPr lvl="1"/>
            <a:r>
              <a:rPr lang="en-US" sz="1800" dirty="0"/>
              <a:t>Remember</a:t>
            </a:r>
            <a:r>
              <a:rPr lang="en-US" sz="1800" dirty="0">
                <a:solidFill>
                  <a:schemeClr val="accent2"/>
                </a:solidFill>
              </a:rPr>
              <a:t>: </a:t>
            </a:r>
            <a:r>
              <a:rPr lang="en-US" sz="1800" b="1" dirty="0">
                <a:solidFill>
                  <a:schemeClr val="accent2"/>
                </a:solidFill>
              </a:rPr>
              <a:t>A computer performs a task precisely as you write it! </a:t>
            </a:r>
            <a:r>
              <a:rPr lang="en-US" sz="1800" dirty="0"/>
              <a:t>A computer will not catch your mistakes and compensate</a:t>
            </a:r>
            <a:r>
              <a:rPr lang="en-US" sz="1400" dirty="0"/>
              <a:t>.</a:t>
            </a:r>
          </a:p>
          <a:p>
            <a:endParaRPr lang="en-US" sz="2400"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2437" y="2129203"/>
            <a:ext cx="1345019" cy="1345019"/>
          </a:xfrm>
          <a:prstGeom prst="rect">
            <a:avLst/>
          </a:prstGeom>
        </p:spPr>
      </p:pic>
    </p:spTree>
    <p:custDataLst>
      <p:tags r:id="rId1"/>
    </p:custDataLst>
    <p:extLst>
      <p:ext uri="{BB962C8B-B14F-4D97-AF65-F5344CB8AC3E}">
        <p14:creationId xmlns:p14="http://schemas.microsoft.com/office/powerpoint/2010/main" val="891487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a:bodyPr>
          <a:lstStyle/>
          <a:p>
            <a:pPr algn="l"/>
            <a:r>
              <a:rPr lang="en-US" b="1" dirty="0">
                <a:latin typeface="+mj-lt"/>
              </a:rPr>
              <a:t>Tutorial: Machine Learning</a:t>
            </a:r>
          </a:p>
        </p:txBody>
      </p:sp>
      <p:pic>
        <p:nvPicPr>
          <p:cNvPr id="3" name="Picture 2">
            <a:extLst>
              <a:ext uri="{FF2B5EF4-FFF2-40B4-BE49-F238E27FC236}">
                <a16:creationId xmlns:a16="http://schemas.microsoft.com/office/drawing/2014/main" id="{5698C16F-2269-FD29-949C-793A976B3404}"/>
              </a:ext>
            </a:extLst>
          </p:cNvPr>
          <p:cNvPicPr>
            <a:picLocks noChangeAspect="1"/>
          </p:cNvPicPr>
          <p:nvPr/>
        </p:nvPicPr>
        <p:blipFill>
          <a:blip r:embed="rId5"/>
          <a:stretch>
            <a:fillRect/>
          </a:stretch>
        </p:blipFill>
        <p:spPr>
          <a:xfrm>
            <a:off x="1465730" y="1081988"/>
            <a:ext cx="5615505" cy="3391400"/>
          </a:xfrm>
          <a:prstGeom prst="rect">
            <a:avLst/>
          </a:prstGeom>
        </p:spPr>
      </p:pic>
      <p:sp>
        <p:nvSpPr>
          <p:cNvPr id="5" name="TextBox 4">
            <a:extLst>
              <a:ext uri="{FF2B5EF4-FFF2-40B4-BE49-F238E27FC236}">
                <a16:creationId xmlns:a16="http://schemas.microsoft.com/office/drawing/2014/main" id="{408E58B0-ADE5-069A-06B6-0AE5F6DB7913}"/>
              </a:ext>
            </a:extLst>
          </p:cNvPr>
          <p:cNvSpPr txBox="1"/>
          <p:nvPr/>
        </p:nvSpPr>
        <p:spPr>
          <a:xfrm>
            <a:off x="1353671" y="4677597"/>
            <a:ext cx="6096000" cy="646331"/>
          </a:xfrm>
          <a:prstGeom prst="rect">
            <a:avLst/>
          </a:prstGeom>
          <a:noFill/>
        </p:spPr>
        <p:txBody>
          <a:bodyPr wrap="square">
            <a:spAutoFit/>
          </a:bodyPr>
          <a:lstStyle/>
          <a:p>
            <a:r>
              <a:rPr lang="en-US" dirty="0">
                <a:hlinkClick r:id="rId6"/>
              </a:rPr>
              <a:t>https://www.youtube.com/watch?v=bmmQA8A-yUA&amp;t=8137s</a:t>
            </a:r>
            <a:r>
              <a:rPr lang="en-US" dirty="0"/>
              <a:t> (starting at 2:15:37) Case Study </a:t>
            </a:r>
          </a:p>
        </p:txBody>
      </p:sp>
      <p:sp>
        <p:nvSpPr>
          <p:cNvPr id="7" name="TextBox 6">
            <a:extLst>
              <a:ext uri="{FF2B5EF4-FFF2-40B4-BE49-F238E27FC236}">
                <a16:creationId xmlns:a16="http://schemas.microsoft.com/office/drawing/2014/main" id="{9CC2E30E-DCCE-E2CB-3015-AC182BEC2FC8}"/>
              </a:ext>
            </a:extLst>
          </p:cNvPr>
          <p:cNvSpPr txBox="1"/>
          <p:nvPr/>
        </p:nvSpPr>
        <p:spPr>
          <a:xfrm>
            <a:off x="8283388" y="1808190"/>
            <a:ext cx="3500233" cy="1754326"/>
          </a:xfrm>
          <a:prstGeom prst="rect">
            <a:avLst/>
          </a:prstGeom>
          <a:noFill/>
        </p:spPr>
        <p:txBody>
          <a:bodyPr wrap="square">
            <a:spAutoFit/>
          </a:bodyPr>
          <a:lstStyle/>
          <a:p>
            <a:r>
              <a:rPr lang="en-US" b="1" dirty="0"/>
              <a:t>Google Colab Document w/ Code:  </a:t>
            </a:r>
            <a:endParaRPr lang="en-US" b="1" dirty="0">
              <a:hlinkClick r:id="rId7"/>
            </a:endParaRPr>
          </a:p>
          <a:p>
            <a:endParaRPr lang="en-US" dirty="0">
              <a:hlinkClick r:id="rId7"/>
            </a:endParaRPr>
          </a:p>
          <a:p>
            <a:r>
              <a:rPr lang="en-US" dirty="0">
                <a:hlinkClick r:id="rId7"/>
              </a:rPr>
              <a:t>https://colab.research.google.com/drive/16HdFVhvRq-DEmNU61Qp8YXMTA3CxUmg-?usp=sharing</a:t>
            </a:r>
            <a:r>
              <a:rPr lang="en-US" dirty="0"/>
              <a:t> </a:t>
            </a:r>
          </a:p>
        </p:txBody>
      </p:sp>
    </p:spTree>
    <p:custDataLst>
      <p:tags r:id="rId1"/>
    </p:custDataLst>
    <p:extLst>
      <p:ext uri="{BB962C8B-B14F-4D97-AF65-F5344CB8AC3E}">
        <p14:creationId xmlns:p14="http://schemas.microsoft.com/office/powerpoint/2010/main" val="12127060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a:bodyPr>
          <a:lstStyle/>
          <a:p>
            <a:pPr algn="l"/>
            <a:r>
              <a:rPr lang="en-US" b="1" dirty="0">
                <a:latin typeface="+mj-lt"/>
              </a:rPr>
              <a:t>Tutorial: Machine Learning</a:t>
            </a:r>
          </a:p>
        </p:txBody>
      </p:sp>
      <p:sp>
        <p:nvSpPr>
          <p:cNvPr id="5" name="TextBox 4">
            <a:extLst>
              <a:ext uri="{FF2B5EF4-FFF2-40B4-BE49-F238E27FC236}">
                <a16:creationId xmlns:a16="http://schemas.microsoft.com/office/drawing/2014/main" id="{408E58B0-ADE5-069A-06B6-0AE5F6DB7913}"/>
              </a:ext>
            </a:extLst>
          </p:cNvPr>
          <p:cNvSpPr txBox="1"/>
          <p:nvPr/>
        </p:nvSpPr>
        <p:spPr>
          <a:xfrm>
            <a:off x="1353671" y="4677597"/>
            <a:ext cx="6096000" cy="1200329"/>
          </a:xfrm>
          <a:prstGeom prst="rect">
            <a:avLst/>
          </a:prstGeom>
          <a:noFill/>
        </p:spPr>
        <p:txBody>
          <a:bodyPr wrap="square">
            <a:spAutoFit/>
          </a:bodyPr>
          <a:lstStyle/>
          <a:p>
            <a:r>
              <a:rPr lang="en-US" dirty="0">
                <a:hlinkClick r:id="rId5"/>
              </a:rPr>
              <a:t>https://www.youtube.com/watch?v=2xkXL5EUpS0&amp;list=PLlrxD0HtieHjNnGcZ1TWzPjKYWgfXSiWG&amp;index=7</a:t>
            </a:r>
            <a:r>
              <a:rPr lang="en-US" dirty="0"/>
              <a:t> </a:t>
            </a:r>
            <a:br>
              <a:rPr lang="en-US" dirty="0"/>
            </a:br>
            <a:r>
              <a:rPr lang="en-US" dirty="0"/>
              <a:t>Your First Linear Regression Project in Python</a:t>
            </a:r>
          </a:p>
          <a:p>
            <a:endParaRPr lang="en-US" dirty="0"/>
          </a:p>
        </p:txBody>
      </p:sp>
      <p:sp>
        <p:nvSpPr>
          <p:cNvPr id="7" name="TextBox 6">
            <a:extLst>
              <a:ext uri="{FF2B5EF4-FFF2-40B4-BE49-F238E27FC236}">
                <a16:creationId xmlns:a16="http://schemas.microsoft.com/office/drawing/2014/main" id="{9CC2E30E-DCCE-E2CB-3015-AC182BEC2FC8}"/>
              </a:ext>
            </a:extLst>
          </p:cNvPr>
          <p:cNvSpPr txBox="1"/>
          <p:nvPr/>
        </p:nvSpPr>
        <p:spPr>
          <a:xfrm>
            <a:off x="8283388" y="1808190"/>
            <a:ext cx="3500233" cy="1754326"/>
          </a:xfrm>
          <a:prstGeom prst="rect">
            <a:avLst/>
          </a:prstGeom>
          <a:noFill/>
        </p:spPr>
        <p:txBody>
          <a:bodyPr wrap="square">
            <a:spAutoFit/>
          </a:bodyPr>
          <a:lstStyle/>
          <a:p>
            <a:r>
              <a:rPr lang="en-US" b="1" dirty="0"/>
              <a:t>GitHub </a:t>
            </a:r>
            <a:r>
              <a:rPr lang="en-US" b="1" dirty="0" err="1"/>
              <a:t>Jupyter</a:t>
            </a:r>
            <a:r>
              <a:rPr lang="en-US" b="1" dirty="0"/>
              <a:t> Notebook w/ Code:  </a:t>
            </a:r>
            <a:endParaRPr lang="en-US" b="1" dirty="0">
              <a:hlinkClick r:id="rId6"/>
            </a:endParaRPr>
          </a:p>
          <a:p>
            <a:endParaRPr lang="en-US" dirty="0">
              <a:hlinkClick r:id="rId6"/>
            </a:endParaRPr>
          </a:p>
          <a:p>
            <a:r>
              <a:rPr lang="en-US" dirty="0">
                <a:hlinkClick r:id="rId7"/>
              </a:rPr>
              <a:t>https://github.com/microsoft/ML-For-Beginners/tree/main/2-Regression/1-Tools</a:t>
            </a:r>
            <a:r>
              <a:rPr lang="en-US" dirty="0"/>
              <a:t> </a:t>
            </a:r>
          </a:p>
        </p:txBody>
      </p:sp>
      <p:pic>
        <p:nvPicPr>
          <p:cNvPr id="4" name="Picture 3" descr="A screenshot of a computer&#10;&#10;Description automatically generated">
            <a:extLst>
              <a:ext uri="{FF2B5EF4-FFF2-40B4-BE49-F238E27FC236}">
                <a16:creationId xmlns:a16="http://schemas.microsoft.com/office/drawing/2014/main" id="{C5A50782-ECD0-37A1-D894-5105F0E6DDD3}"/>
              </a:ext>
            </a:extLst>
          </p:cNvPr>
          <p:cNvPicPr>
            <a:picLocks noChangeAspect="1"/>
          </p:cNvPicPr>
          <p:nvPr/>
        </p:nvPicPr>
        <p:blipFill>
          <a:blip r:embed="rId8"/>
          <a:stretch>
            <a:fillRect/>
          </a:stretch>
        </p:blipFill>
        <p:spPr>
          <a:xfrm>
            <a:off x="1353671" y="1019043"/>
            <a:ext cx="5823954" cy="3517289"/>
          </a:xfrm>
          <a:prstGeom prst="rect">
            <a:avLst/>
          </a:prstGeom>
        </p:spPr>
      </p:pic>
    </p:spTree>
    <p:custDataLst>
      <p:tags r:id="rId1"/>
    </p:custDataLst>
    <p:extLst>
      <p:ext uri="{BB962C8B-B14F-4D97-AF65-F5344CB8AC3E}">
        <p14:creationId xmlns:p14="http://schemas.microsoft.com/office/powerpoint/2010/main" val="1586242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fontScale="90000"/>
          </a:bodyPr>
          <a:lstStyle/>
          <a:p>
            <a:pPr algn="l"/>
            <a:r>
              <a:rPr lang="en-US" b="1" dirty="0">
                <a:latin typeface="+mj-lt"/>
              </a:rPr>
              <a:t>Machine Learning – Good Resources</a:t>
            </a:r>
          </a:p>
        </p:txBody>
      </p:sp>
      <p:sp>
        <p:nvSpPr>
          <p:cNvPr id="2" name="TextBox 1">
            <a:extLst>
              <a:ext uri="{FF2B5EF4-FFF2-40B4-BE49-F238E27FC236}">
                <a16:creationId xmlns:a16="http://schemas.microsoft.com/office/drawing/2014/main" id="{7CF1BDD4-028C-A153-F9C3-43C7E7D6BB2B}"/>
              </a:ext>
            </a:extLst>
          </p:cNvPr>
          <p:cNvSpPr txBox="1"/>
          <p:nvPr/>
        </p:nvSpPr>
        <p:spPr>
          <a:xfrm>
            <a:off x="932329" y="1371600"/>
            <a:ext cx="9529483" cy="4247317"/>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242424"/>
                </a:solidFill>
                <a:effectLst/>
                <a:highlight>
                  <a:srgbClr val="FFFFFF"/>
                </a:highlight>
                <a:latin typeface="sohne"/>
              </a:rPr>
              <a:t>What is Exploratory Data Analysis?  </a:t>
            </a:r>
            <a:r>
              <a:rPr lang="en-US" dirty="0">
                <a:hlinkClick r:id="rId5"/>
              </a:rPr>
              <a:t>https://towardsdatascience.com/exploratory-data-analysis-8fc1cb20fd15</a:t>
            </a:r>
            <a:endParaRPr lang="en-US" dirty="0"/>
          </a:p>
          <a:p>
            <a:pPr marL="285750" indent="-285750">
              <a:buFont typeface="Arial" panose="020B0604020202020204" pitchFamily="34" charset="0"/>
              <a:buChar char="•"/>
            </a:pPr>
            <a:r>
              <a:rPr lang="en-US" b="1" dirty="0"/>
              <a:t>Dive in to Deep Learning (eBook): </a:t>
            </a:r>
            <a:r>
              <a:rPr lang="en-US" dirty="0">
                <a:hlinkClick r:id="rId6"/>
              </a:rPr>
              <a:t>https://d2l.ai/</a:t>
            </a:r>
            <a:r>
              <a:rPr lang="en-US" dirty="0"/>
              <a:t> </a:t>
            </a:r>
          </a:p>
          <a:p>
            <a:pPr marL="285750" indent="-285750">
              <a:buFont typeface="Arial" panose="020B0604020202020204" pitchFamily="34" charset="0"/>
              <a:buChar char="•"/>
            </a:pPr>
            <a:r>
              <a:rPr lang="en-US" b="1" dirty="0" err="1"/>
              <a:t>StatQuest</a:t>
            </a:r>
            <a:r>
              <a:rPr lang="en-US" b="1" dirty="0"/>
              <a:t> with Josh Starmer (YouTube Playlist): </a:t>
            </a:r>
            <a:r>
              <a:rPr lang="en-US" dirty="0">
                <a:hlinkClick r:id="rId7"/>
              </a:rPr>
              <a:t>https://www.youtube.com/playlist?list=PLblh5JKOoLUICTaGLRoHQDuF_7q2GfuJF</a:t>
            </a:r>
            <a:r>
              <a:rPr lang="en-US" dirty="0"/>
              <a:t> </a:t>
            </a:r>
          </a:p>
          <a:p>
            <a:pPr marL="285750" indent="-285750">
              <a:buFont typeface="Arial" panose="020B0604020202020204" pitchFamily="34" charset="0"/>
              <a:buChar char="•"/>
            </a:pPr>
            <a:r>
              <a:rPr lang="en-US" b="1" dirty="0"/>
              <a:t>Kylie Ying – Machine Learning for Everyone (YouTube): </a:t>
            </a:r>
            <a:r>
              <a:rPr lang="en-US" dirty="0">
                <a:hlinkClick r:id="rId8"/>
              </a:rPr>
              <a:t>https://www.youtube.com/watch?v=i_LwzRVP7bg</a:t>
            </a:r>
            <a:r>
              <a:rPr lang="en-US" dirty="0"/>
              <a:t> </a:t>
            </a:r>
          </a:p>
          <a:p>
            <a:pPr marL="285750" indent="-285750">
              <a:buFont typeface="Arial" panose="020B0604020202020204" pitchFamily="34" charset="0"/>
              <a:buChar char="•"/>
            </a:pPr>
            <a:r>
              <a:rPr lang="en-US" b="1" dirty="0"/>
              <a:t>Machine Learning in Production (blog article) by Christian </a:t>
            </a:r>
            <a:r>
              <a:rPr lang="en-US" b="1" dirty="0" err="1"/>
              <a:t>Kästner</a:t>
            </a:r>
            <a:r>
              <a:rPr lang="en-US" b="1" dirty="0"/>
              <a:t>:</a:t>
            </a:r>
            <a:r>
              <a:rPr lang="en-US" dirty="0"/>
              <a:t> </a:t>
            </a:r>
            <a:r>
              <a:rPr lang="en-US" dirty="0">
                <a:hlinkClick r:id="rId9"/>
              </a:rPr>
              <a:t>https://ckaestne.medium.com/machine-learning-in-production-book-overview-63be62393581</a:t>
            </a:r>
            <a:r>
              <a:rPr lang="en-US" dirty="0"/>
              <a:t> </a:t>
            </a:r>
          </a:p>
          <a:p>
            <a:pPr marL="285750" indent="-285750">
              <a:buFont typeface="Arial" panose="020B0604020202020204" pitchFamily="34" charset="0"/>
              <a:buChar char="•"/>
            </a:pPr>
            <a:r>
              <a:rPr lang="en-US" b="1" dirty="0" err="1"/>
              <a:t>PyTorch</a:t>
            </a:r>
            <a:r>
              <a:rPr lang="en-US" b="1" dirty="0"/>
              <a:t> for Deep Learning and Machine Learning by Daniel Bourke (YouTube):</a:t>
            </a:r>
            <a:r>
              <a:rPr lang="en-US" dirty="0"/>
              <a:t> </a:t>
            </a:r>
            <a:r>
              <a:rPr lang="en-US" dirty="0">
                <a:hlinkClick r:id="rId10"/>
              </a:rPr>
              <a:t>https://www.youtube.com/watch?v=V_xro1bcAuA&amp;list=WL&amp;index=22&amp;t=52s</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solidFill>
                  <a:srgbClr val="FF0000"/>
                </a:solidFill>
              </a:rPr>
              <a:t>RealPython</a:t>
            </a:r>
            <a:r>
              <a:rPr lang="en-US" b="1" dirty="0">
                <a:solidFill>
                  <a:srgbClr val="FF0000"/>
                </a:solidFill>
              </a:rPr>
              <a:t> Website </a:t>
            </a:r>
            <a:r>
              <a:rPr lang="en-US" dirty="0"/>
              <a:t>- </a:t>
            </a:r>
            <a:r>
              <a:rPr lang="en-US" dirty="0">
                <a:hlinkClick r:id="rId11"/>
              </a:rPr>
              <a:t>https://realpython.com/</a:t>
            </a:r>
            <a:r>
              <a:rPr lang="en-US" dirty="0"/>
              <a:t>  (great tutorials in blog style with good explanations)</a:t>
            </a:r>
          </a:p>
          <a:p>
            <a:pPr marL="285750" indent="-2857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104031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fontScale="90000"/>
          </a:bodyPr>
          <a:lstStyle/>
          <a:p>
            <a:pPr algn="l"/>
            <a:r>
              <a:rPr lang="en-US" b="1" dirty="0">
                <a:latin typeface="+mj-lt"/>
              </a:rPr>
              <a:t>Machine Learning vs Deep Learning</a:t>
            </a:r>
          </a:p>
        </p:txBody>
      </p:sp>
      <p:sp>
        <p:nvSpPr>
          <p:cNvPr id="4" name="TextBox 3">
            <a:extLst>
              <a:ext uri="{FF2B5EF4-FFF2-40B4-BE49-F238E27FC236}">
                <a16:creationId xmlns:a16="http://schemas.microsoft.com/office/drawing/2014/main" id="{BAE07F1E-BF13-7D50-39C3-E34F2C615086}"/>
              </a:ext>
            </a:extLst>
          </p:cNvPr>
          <p:cNvSpPr txBox="1"/>
          <p:nvPr/>
        </p:nvSpPr>
        <p:spPr>
          <a:xfrm>
            <a:off x="434153" y="1093478"/>
            <a:ext cx="4648835" cy="5078313"/>
          </a:xfrm>
          <a:prstGeom prst="rect">
            <a:avLst/>
          </a:prstGeom>
          <a:noFill/>
        </p:spPr>
        <p:txBody>
          <a:bodyPr wrap="square">
            <a:spAutoFit/>
          </a:bodyPr>
          <a:lstStyle/>
          <a:p>
            <a:r>
              <a:rPr lang="en-US" b="1" dirty="0">
                <a:solidFill>
                  <a:srgbClr val="0E0E0E"/>
                </a:solidFill>
                <a:effectLst/>
                <a:latin typeface=".SF NS"/>
              </a:rPr>
              <a:t>Machine Learning (ML):</a:t>
            </a:r>
            <a:r>
              <a:rPr lang="en-US" b="1" dirty="0">
                <a:solidFill>
                  <a:srgbClr val="0E0E0E"/>
                </a:solidFill>
                <a:latin typeface=".SF NS"/>
              </a:rPr>
              <a:t>  </a:t>
            </a:r>
            <a:r>
              <a:rPr lang="en-US" dirty="0">
                <a:solidFill>
                  <a:srgbClr val="0E0E0E"/>
                </a:solidFill>
                <a:effectLst/>
                <a:latin typeface=".SF NS"/>
              </a:rPr>
              <a:t>Machine learning is a broad field of AI that involves teaching computers to learn from data and make predictions or decisions without being explicitly programmed for each task. In ML, algorithms are used to analyze and learn from data, and then make informed predictions or decisions based on that</a:t>
            </a:r>
          </a:p>
          <a:p>
            <a:endParaRPr lang="en-US" dirty="0">
              <a:solidFill>
                <a:srgbClr val="0E0E0E"/>
              </a:solidFill>
              <a:latin typeface=".SF NS"/>
            </a:endParaRPr>
          </a:p>
          <a:p>
            <a:r>
              <a:rPr lang="en-US" dirty="0">
                <a:solidFill>
                  <a:srgbClr val="0E0E0E"/>
                </a:solidFill>
                <a:effectLst/>
                <a:latin typeface=".SF NS"/>
              </a:rPr>
              <a:t> </a:t>
            </a:r>
            <a:r>
              <a:rPr lang="en-US" b="1" dirty="0">
                <a:solidFill>
                  <a:srgbClr val="0E0E0E"/>
                </a:solidFill>
                <a:effectLst/>
                <a:latin typeface=".SF NS"/>
              </a:rPr>
              <a:t>Deep Learning (DL):</a:t>
            </a:r>
            <a:r>
              <a:rPr lang="en-US" b="1" dirty="0">
                <a:solidFill>
                  <a:srgbClr val="0E0E0E"/>
                </a:solidFill>
                <a:latin typeface=".SF NS"/>
              </a:rPr>
              <a:t>  </a:t>
            </a:r>
            <a:r>
              <a:rPr lang="en-US" dirty="0">
                <a:solidFill>
                  <a:srgbClr val="0E0E0E"/>
                </a:solidFill>
                <a:effectLst/>
                <a:latin typeface=".SF NS"/>
              </a:rPr>
              <a:t>Deep learning is a </a:t>
            </a:r>
            <a:r>
              <a:rPr lang="en-US" b="1" dirty="0">
                <a:solidFill>
                  <a:srgbClr val="0E0E0E"/>
                </a:solidFill>
                <a:effectLst/>
                <a:latin typeface=".SF NS"/>
              </a:rPr>
              <a:t>specialized subset </a:t>
            </a:r>
            <a:r>
              <a:rPr lang="en-US" dirty="0">
                <a:solidFill>
                  <a:srgbClr val="0E0E0E"/>
                </a:solidFill>
                <a:effectLst/>
                <a:latin typeface=".SF NS"/>
              </a:rPr>
              <a:t>of machine learning that focuses on using </a:t>
            </a:r>
            <a:r>
              <a:rPr lang="en-US" b="1" dirty="0">
                <a:solidFill>
                  <a:srgbClr val="FF0000"/>
                </a:solidFill>
                <a:effectLst/>
                <a:latin typeface=".SF NS"/>
              </a:rPr>
              <a:t>artificial neural networks </a:t>
            </a:r>
            <a:r>
              <a:rPr lang="en-US" dirty="0">
                <a:solidFill>
                  <a:srgbClr val="0E0E0E"/>
                </a:solidFill>
                <a:effectLst/>
                <a:latin typeface=".SF NS"/>
              </a:rPr>
              <a:t>with many layers (hence “deep”) to model complex patterns in data. These deep neural networks can automatically learn to extract features from raw data, which makes them particularly powerful for tasks involving unstructured data such as images, audio, and text.</a:t>
            </a:r>
          </a:p>
        </p:txBody>
      </p:sp>
      <p:pic>
        <p:nvPicPr>
          <p:cNvPr id="13314" name="Picture 2">
            <a:extLst>
              <a:ext uri="{FF2B5EF4-FFF2-40B4-BE49-F238E27FC236}">
                <a16:creationId xmlns:a16="http://schemas.microsoft.com/office/drawing/2014/main" id="{8840AA94-CCD0-25D5-F8D8-035B12BC4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9126" y="999156"/>
            <a:ext cx="6465794" cy="517263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EFA72E-E52E-713C-0BD9-9076AA952288}"/>
              </a:ext>
            </a:extLst>
          </p:cNvPr>
          <p:cNvSpPr txBox="1"/>
          <p:nvPr/>
        </p:nvSpPr>
        <p:spPr>
          <a:xfrm>
            <a:off x="5466477" y="6171791"/>
            <a:ext cx="3687228" cy="246221"/>
          </a:xfrm>
          <a:prstGeom prst="rect">
            <a:avLst/>
          </a:prstGeom>
          <a:noFill/>
        </p:spPr>
        <p:txBody>
          <a:bodyPr wrap="none" rtlCol="0">
            <a:spAutoFit/>
          </a:bodyPr>
          <a:lstStyle/>
          <a:p>
            <a:r>
              <a:rPr lang="en-US" sz="1000" dirty="0"/>
              <a:t>https://</a:t>
            </a:r>
            <a:r>
              <a:rPr lang="en-US" sz="1000" dirty="0" err="1"/>
              <a:t>www.scs.org.sg</a:t>
            </a:r>
            <a:r>
              <a:rPr lang="en-US" sz="1000" dirty="0"/>
              <a:t>/articles/machine-learning-vs-deep-learning</a:t>
            </a:r>
          </a:p>
        </p:txBody>
      </p:sp>
    </p:spTree>
    <p:custDataLst>
      <p:tags r:id="rId1"/>
    </p:custDataLst>
    <p:extLst>
      <p:ext uri="{BB962C8B-B14F-4D97-AF65-F5344CB8AC3E}">
        <p14:creationId xmlns:p14="http://schemas.microsoft.com/office/powerpoint/2010/main" val="3513489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fontScale="90000"/>
          </a:bodyPr>
          <a:lstStyle/>
          <a:p>
            <a:pPr algn="l"/>
            <a:r>
              <a:rPr lang="en-US" b="1" dirty="0">
                <a:latin typeface="+mj-lt"/>
              </a:rPr>
              <a:t>Machine Learning vs Deep Learning</a:t>
            </a:r>
          </a:p>
        </p:txBody>
      </p:sp>
      <p:sp>
        <p:nvSpPr>
          <p:cNvPr id="3" name="TextBox 2">
            <a:extLst>
              <a:ext uri="{FF2B5EF4-FFF2-40B4-BE49-F238E27FC236}">
                <a16:creationId xmlns:a16="http://schemas.microsoft.com/office/drawing/2014/main" id="{66A7BABF-AF60-5C59-56C2-06ADB033291D}"/>
              </a:ext>
            </a:extLst>
          </p:cNvPr>
          <p:cNvSpPr txBox="1"/>
          <p:nvPr/>
        </p:nvSpPr>
        <p:spPr>
          <a:xfrm>
            <a:off x="887505" y="877779"/>
            <a:ext cx="7641928" cy="4585871"/>
          </a:xfrm>
          <a:prstGeom prst="rect">
            <a:avLst/>
          </a:prstGeom>
          <a:noFill/>
        </p:spPr>
        <p:txBody>
          <a:bodyPr wrap="square">
            <a:spAutoFit/>
          </a:bodyPr>
          <a:lstStyle/>
          <a:p>
            <a:r>
              <a:rPr lang="en-US" sz="2000" b="1" dirty="0">
                <a:solidFill>
                  <a:srgbClr val="0E0E0E"/>
                </a:solidFill>
                <a:effectLst/>
                <a:latin typeface=".SF NS"/>
              </a:rPr>
              <a:t>Machine Learning</a:t>
            </a:r>
            <a:r>
              <a:rPr lang="en-US" b="1" dirty="0">
                <a:solidFill>
                  <a:srgbClr val="0E0E0E"/>
                </a:solidFill>
                <a:effectLst/>
                <a:latin typeface=".SF NS"/>
              </a:rPr>
              <a:t>:</a:t>
            </a:r>
            <a:endParaRPr lang="en-US" dirty="0">
              <a:solidFill>
                <a:srgbClr val="0E0E0E"/>
              </a:solidFill>
              <a:effectLst/>
              <a:latin typeface=".SF NS"/>
            </a:endParaRPr>
          </a:p>
          <a:p>
            <a:pPr marL="285750" indent="-285750">
              <a:buFont typeface="Arial" panose="020B0604020202020204" pitchFamily="34" charset="0"/>
              <a:buChar char="•"/>
            </a:pPr>
            <a:r>
              <a:rPr lang="en-US" b="1" dirty="0">
                <a:solidFill>
                  <a:srgbClr val="0E0E0E"/>
                </a:solidFill>
                <a:effectLst/>
                <a:latin typeface=".SF NS"/>
              </a:rPr>
              <a:t>Algorithms Used:</a:t>
            </a:r>
            <a:r>
              <a:rPr lang="en-US" dirty="0">
                <a:solidFill>
                  <a:srgbClr val="0E0E0E"/>
                </a:solidFill>
                <a:effectLst/>
                <a:latin typeface=".SF NS"/>
              </a:rPr>
              <a:t> Linear regression, logistic regression, decision trees, random forests, support vector machines (SVM), k-nearest neighbors (KNN), clustering algorithms (like k-means), etc.</a:t>
            </a:r>
          </a:p>
          <a:p>
            <a:pPr marL="285750" indent="-285750">
              <a:buFont typeface="Arial" panose="020B0604020202020204" pitchFamily="34" charset="0"/>
              <a:buChar char="•"/>
            </a:pPr>
            <a:r>
              <a:rPr lang="en-US" b="1" dirty="0">
                <a:solidFill>
                  <a:srgbClr val="0E0E0E"/>
                </a:solidFill>
                <a:effectLst/>
                <a:latin typeface=".SF NS"/>
              </a:rPr>
              <a:t>Feature Engineering:</a:t>
            </a:r>
            <a:r>
              <a:rPr lang="en-US" dirty="0">
                <a:solidFill>
                  <a:srgbClr val="0E0E0E"/>
                </a:solidFill>
                <a:effectLst/>
                <a:latin typeface=".SF NS"/>
              </a:rPr>
              <a:t> In traditional machine learning, a significant amount of time is spent on feature engineering, which involves manually selecting and transforming data features that will be used to train the </a:t>
            </a:r>
            <a:br>
              <a:rPr lang="en-US" dirty="0">
                <a:solidFill>
                  <a:srgbClr val="0E0E0E"/>
                </a:solidFill>
                <a:effectLst/>
                <a:latin typeface=".SF NS"/>
              </a:rPr>
            </a:br>
            <a:r>
              <a:rPr lang="en-US" dirty="0">
                <a:solidFill>
                  <a:srgbClr val="0E0E0E"/>
                </a:solidFill>
                <a:effectLst/>
                <a:latin typeface=".SF NS"/>
              </a:rPr>
              <a:t>model.</a:t>
            </a:r>
          </a:p>
          <a:p>
            <a:endParaRPr lang="en-US" b="1" dirty="0">
              <a:solidFill>
                <a:srgbClr val="0E0E0E"/>
              </a:solidFill>
              <a:effectLst/>
              <a:latin typeface=".SF NS"/>
            </a:endParaRPr>
          </a:p>
          <a:p>
            <a:r>
              <a:rPr lang="en-US" sz="2000" b="1" dirty="0">
                <a:solidFill>
                  <a:srgbClr val="0E0E0E"/>
                </a:solidFill>
                <a:effectLst/>
                <a:latin typeface=".SF NS"/>
              </a:rPr>
              <a:t>Deep Learning:</a:t>
            </a:r>
            <a:endParaRPr lang="en-US" sz="2000" dirty="0">
              <a:solidFill>
                <a:srgbClr val="0E0E0E"/>
              </a:solidFill>
              <a:effectLst/>
              <a:latin typeface=".SF NS"/>
            </a:endParaRPr>
          </a:p>
          <a:p>
            <a:pPr marL="285750" indent="-285750">
              <a:buFont typeface="Arial" panose="020B0604020202020204" pitchFamily="34" charset="0"/>
              <a:buChar char="•"/>
            </a:pPr>
            <a:r>
              <a:rPr lang="en-US" b="1" dirty="0">
                <a:solidFill>
                  <a:srgbClr val="0E0E0E"/>
                </a:solidFill>
                <a:effectLst/>
                <a:latin typeface=".SF NS"/>
              </a:rPr>
              <a:t>Algorithms Used:</a:t>
            </a:r>
            <a:r>
              <a:rPr lang="en-US" dirty="0">
                <a:solidFill>
                  <a:srgbClr val="0E0E0E"/>
                </a:solidFill>
                <a:effectLst/>
                <a:latin typeface=".SF NS"/>
              </a:rPr>
              <a:t> Deep neural networks, convolutional </a:t>
            </a:r>
            <a:br>
              <a:rPr lang="en-US" dirty="0">
                <a:solidFill>
                  <a:srgbClr val="0E0E0E"/>
                </a:solidFill>
                <a:latin typeface=".SF NS"/>
              </a:rPr>
            </a:br>
            <a:r>
              <a:rPr lang="en-US" dirty="0">
                <a:solidFill>
                  <a:srgbClr val="0E0E0E"/>
                </a:solidFill>
                <a:effectLst/>
                <a:latin typeface=".SF NS"/>
              </a:rPr>
              <a:t>neural networks (CNNs), recurrent neural networks (RNNs), </a:t>
            </a:r>
            <a:br>
              <a:rPr lang="en-US" dirty="0">
                <a:solidFill>
                  <a:srgbClr val="0E0E0E"/>
                </a:solidFill>
                <a:latin typeface=".SF NS"/>
              </a:rPr>
            </a:br>
            <a:r>
              <a:rPr lang="en-US" dirty="0">
                <a:solidFill>
                  <a:srgbClr val="0E0E0E"/>
                </a:solidFill>
                <a:effectLst/>
                <a:latin typeface=".SF NS"/>
              </a:rPr>
              <a:t>generative adversarial networks (GANs), etc.</a:t>
            </a:r>
          </a:p>
          <a:p>
            <a:pPr marL="285750" indent="-285750">
              <a:buFont typeface="Arial" panose="020B0604020202020204" pitchFamily="34" charset="0"/>
              <a:buChar char="•"/>
            </a:pPr>
            <a:r>
              <a:rPr lang="en-US" b="1" dirty="0">
                <a:solidFill>
                  <a:srgbClr val="0E0E0E"/>
                </a:solidFill>
                <a:effectLst/>
                <a:latin typeface=".SF NS"/>
              </a:rPr>
              <a:t>Feature Extraction:</a:t>
            </a:r>
            <a:r>
              <a:rPr lang="en-US" dirty="0">
                <a:solidFill>
                  <a:srgbClr val="0E0E0E"/>
                </a:solidFill>
                <a:effectLst/>
                <a:latin typeface=".SF NS"/>
              </a:rPr>
              <a:t> Deep learning models automatically </a:t>
            </a:r>
            <a:br>
              <a:rPr lang="en-US" dirty="0">
                <a:solidFill>
                  <a:srgbClr val="0E0E0E"/>
                </a:solidFill>
                <a:latin typeface=".SF NS"/>
              </a:rPr>
            </a:br>
            <a:r>
              <a:rPr lang="en-US" dirty="0">
                <a:solidFill>
                  <a:srgbClr val="0E0E0E"/>
                </a:solidFill>
                <a:effectLst/>
                <a:latin typeface=".SF NS"/>
              </a:rPr>
              <a:t>learn features from data during the training process, </a:t>
            </a:r>
            <a:br>
              <a:rPr lang="en-US" dirty="0">
                <a:solidFill>
                  <a:srgbClr val="0E0E0E"/>
                </a:solidFill>
                <a:latin typeface=".SF NS"/>
              </a:rPr>
            </a:br>
            <a:r>
              <a:rPr lang="en-US" dirty="0">
                <a:solidFill>
                  <a:srgbClr val="0E0E0E"/>
                </a:solidFill>
                <a:effectLst/>
                <a:latin typeface=".SF NS"/>
              </a:rPr>
              <a:t>reducing the need for manual feature engineering.</a:t>
            </a:r>
          </a:p>
        </p:txBody>
      </p:sp>
      <p:sp>
        <p:nvSpPr>
          <p:cNvPr id="7" name="TextBox 6">
            <a:extLst>
              <a:ext uri="{FF2B5EF4-FFF2-40B4-BE49-F238E27FC236}">
                <a16:creationId xmlns:a16="http://schemas.microsoft.com/office/drawing/2014/main" id="{3AFF68A0-D3CB-ACCF-BE09-0E25940FBF0B}"/>
              </a:ext>
            </a:extLst>
          </p:cNvPr>
          <p:cNvSpPr txBox="1"/>
          <p:nvPr/>
        </p:nvSpPr>
        <p:spPr>
          <a:xfrm>
            <a:off x="8014446" y="5491888"/>
            <a:ext cx="3810001" cy="369332"/>
          </a:xfrm>
          <a:prstGeom prst="rect">
            <a:avLst/>
          </a:prstGeom>
          <a:noFill/>
        </p:spPr>
        <p:txBody>
          <a:bodyPr wrap="square">
            <a:spAutoFit/>
          </a:bodyPr>
          <a:lstStyle/>
          <a:p>
            <a:r>
              <a:rPr lang="en-US" sz="900" dirty="0"/>
              <a:t>https://</a:t>
            </a:r>
            <a:r>
              <a:rPr lang="en-US" sz="900" dirty="0" err="1"/>
              <a:t>aoyilmaz.medium.com</a:t>
            </a:r>
            <a:r>
              <a:rPr lang="en-US" sz="900" dirty="0"/>
              <a:t>/understanding-the-differences-between-deep-learning-and-machine-learning-eb41d64f1732</a:t>
            </a:r>
          </a:p>
        </p:txBody>
      </p:sp>
      <p:pic>
        <p:nvPicPr>
          <p:cNvPr id="15362" name="Picture 2">
            <a:extLst>
              <a:ext uri="{FF2B5EF4-FFF2-40B4-BE49-F238E27FC236}">
                <a16:creationId xmlns:a16="http://schemas.microsoft.com/office/drawing/2014/main" id="{65813289-580F-A277-25C0-EA233EEB6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4018" y="2909046"/>
            <a:ext cx="4888006" cy="24440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947784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fontScale="90000"/>
          </a:bodyPr>
          <a:lstStyle/>
          <a:p>
            <a:pPr algn="l"/>
            <a:r>
              <a:rPr lang="en-US" b="1" dirty="0">
                <a:latin typeface="+mj-lt"/>
              </a:rPr>
              <a:t>Machine Learning vs Deep Learning</a:t>
            </a:r>
          </a:p>
        </p:txBody>
      </p:sp>
      <p:sp>
        <p:nvSpPr>
          <p:cNvPr id="4" name="TextBox 3">
            <a:extLst>
              <a:ext uri="{FF2B5EF4-FFF2-40B4-BE49-F238E27FC236}">
                <a16:creationId xmlns:a16="http://schemas.microsoft.com/office/drawing/2014/main" id="{54D3E24E-FC59-5658-35A0-AA4131300CE2}"/>
              </a:ext>
            </a:extLst>
          </p:cNvPr>
          <p:cNvSpPr txBox="1"/>
          <p:nvPr/>
        </p:nvSpPr>
        <p:spPr>
          <a:xfrm>
            <a:off x="753036" y="1080770"/>
            <a:ext cx="6096000" cy="4431983"/>
          </a:xfrm>
          <a:prstGeom prst="rect">
            <a:avLst/>
          </a:prstGeom>
          <a:noFill/>
        </p:spPr>
        <p:txBody>
          <a:bodyPr wrap="square">
            <a:spAutoFit/>
          </a:bodyPr>
          <a:lstStyle/>
          <a:p>
            <a:r>
              <a:rPr lang="en-US" sz="2400" b="1" dirty="0">
                <a:solidFill>
                  <a:srgbClr val="0E0E0E"/>
                </a:solidFill>
                <a:effectLst/>
                <a:latin typeface=".SF NS"/>
              </a:rPr>
              <a:t>Machine Learning:</a:t>
            </a:r>
            <a:endParaRPr lang="en-US" sz="2400" dirty="0">
              <a:solidFill>
                <a:srgbClr val="0E0E0E"/>
              </a:solidFill>
              <a:effectLst/>
              <a:latin typeface=".SF NS"/>
            </a:endParaRPr>
          </a:p>
          <a:p>
            <a:pPr lvl="1"/>
            <a:r>
              <a:rPr lang="en-US" b="1" dirty="0">
                <a:solidFill>
                  <a:srgbClr val="0E0E0E"/>
                </a:solidFill>
                <a:effectLst/>
                <a:latin typeface=".SF NS"/>
              </a:rPr>
              <a:t>Common Applications:</a:t>
            </a:r>
            <a:r>
              <a:rPr lang="en-US" dirty="0">
                <a:solidFill>
                  <a:srgbClr val="0E0E0E"/>
                </a:solidFill>
                <a:effectLst/>
                <a:latin typeface=".SF NS"/>
              </a:rPr>
              <a:t> Spam filtering, predictive maintenance, customer churn prediction, recommendation systems, fraud detection, etc.</a:t>
            </a:r>
          </a:p>
          <a:p>
            <a:pPr lvl="1"/>
            <a:r>
              <a:rPr lang="en-US" b="1" dirty="0">
                <a:solidFill>
                  <a:srgbClr val="0E0E0E"/>
                </a:solidFill>
                <a:effectLst/>
                <a:latin typeface=".SF NS"/>
              </a:rPr>
              <a:t>Use Cases:</a:t>
            </a:r>
            <a:r>
              <a:rPr lang="en-US" dirty="0">
                <a:solidFill>
                  <a:srgbClr val="0E0E0E"/>
                </a:solidFill>
                <a:effectLst/>
                <a:latin typeface=".SF NS"/>
              </a:rPr>
              <a:t> Often used in scenarios where data is structured and the relationships between features are relatively simple and interpretable.</a:t>
            </a:r>
            <a:br>
              <a:rPr lang="en-US" dirty="0">
                <a:solidFill>
                  <a:srgbClr val="0E0E0E"/>
                </a:solidFill>
                <a:effectLst/>
                <a:latin typeface=".SF NS"/>
              </a:rPr>
            </a:br>
            <a:endParaRPr lang="en-US" dirty="0">
              <a:solidFill>
                <a:srgbClr val="0E0E0E"/>
              </a:solidFill>
              <a:effectLst/>
              <a:latin typeface=".SF NS"/>
            </a:endParaRPr>
          </a:p>
          <a:p>
            <a:r>
              <a:rPr lang="en-US" sz="2400" b="1" dirty="0">
                <a:solidFill>
                  <a:srgbClr val="0E0E0E"/>
                </a:solidFill>
                <a:effectLst/>
                <a:latin typeface=".SF NS"/>
              </a:rPr>
              <a:t>Deep Learning:</a:t>
            </a:r>
            <a:endParaRPr lang="en-US" sz="2400" dirty="0">
              <a:solidFill>
                <a:srgbClr val="0E0E0E"/>
              </a:solidFill>
              <a:effectLst/>
              <a:latin typeface=".SF NS"/>
            </a:endParaRPr>
          </a:p>
          <a:p>
            <a:pPr lvl="1"/>
            <a:r>
              <a:rPr lang="en-US" b="1" dirty="0">
                <a:solidFill>
                  <a:srgbClr val="0E0E0E"/>
                </a:solidFill>
                <a:effectLst/>
                <a:latin typeface=".SF NS"/>
              </a:rPr>
              <a:t>Common Applications:</a:t>
            </a:r>
            <a:r>
              <a:rPr lang="en-US" dirty="0">
                <a:solidFill>
                  <a:srgbClr val="0E0E0E"/>
                </a:solidFill>
                <a:effectLst/>
                <a:latin typeface=".SF NS"/>
              </a:rPr>
              <a:t> Image and speech recognition, natural language processing, autonomous vehicles, medical imaging, personalized recommendations, etc.</a:t>
            </a:r>
          </a:p>
          <a:p>
            <a:pPr lvl="1"/>
            <a:r>
              <a:rPr lang="en-US" b="1" dirty="0">
                <a:solidFill>
                  <a:srgbClr val="0E0E0E"/>
                </a:solidFill>
                <a:effectLst/>
                <a:latin typeface=".SF NS"/>
              </a:rPr>
              <a:t>Use Cases:</a:t>
            </a:r>
            <a:r>
              <a:rPr lang="en-US" dirty="0">
                <a:solidFill>
                  <a:srgbClr val="0E0E0E"/>
                </a:solidFill>
                <a:effectLst/>
                <a:latin typeface=".SF NS"/>
              </a:rPr>
              <a:t> Particularly powerful in situations where the data is unstructured (e.g., images, videos, text) and complex patterns need to be detected.</a:t>
            </a:r>
          </a:p>
        </p:txBody>
      </p:sp>
      <p:sp>
        <p:nvSpPr>
          <p:cNvPr id="6" name="TextBox 5">
            <a:extLst>
              <a:ext uri="{FF2B5EF4-FFF2-40B4-BE49-F238E27FC236}">
                <a16:creationId xmlns:a16="http://schemas.microsoft.com/office/drawing/2014/main" id="{6DF92B40-19E9-5B54-C16C-E21E65486500}"/>
              </a:ext>
            </a:extLst>
          </p:cNvPr>
          <p:cNvSpPr txBox="1"/>
          <p:nvPr/>
        </p:nvSpPr>
        <p:spPr>
          <a:xfrm>
            <a:off x="7297271" y="4200712"/>
            <a:ext cx="3998259" cy="276999"/>
          </a:xfrm>
          <a:prstGeom prst="rect">
            <a:avLst/>
          </a:prstGeom>
          <a:noFill/>
        </p:spPr>
        <p:txBody>
          <a:bodyPr wrap="square">
            <a:spAutoFit/>
          </a:bodyPr>
          <a:lstStyle/>
          <a:p>
            <a:r>
              <a:rPr lang="en-US" sz="1200" dirty="0"/>
              <a:t>https://</a:t>
            </a:r>
            <a:r>
              <a:rPr lang="en-US" sz="1200" dirty="0" err="1"/>
              <a:t>www.datacamp.com</a:t>
            </a:r>
            <a:r>
              <a:rPr lang="en-US" sz="1200" dirty="0"/>
              <a:t>/tutorial/machine-deep-learning</a:t>
            </a:r>
          </a:p>
        </p:txBody>
      </p:sp>
      <p:pic>
        <p:nvPicPr>
          <p:cNvPr id="19458" name="Picture 2" descr="Italian Trulli">
            <a:extLst>
              <a:ext uri="{FF2B5EF4-FFF2-40B4-BE49-F238E27FC236}">
                <a16:creationId xmlns:a16="http://schemas.microsoft.com/office/drawing/2014/main" id="{A9D69EE7-4863-2633-DDB2-8288FE57A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3141" y="1635312"/>
            <a:ext cx="4419600" cy="25654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405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99833" y="80135"/>
            <a:ext cx="8229600" cy="797644"/>
          </a:xfrm>
        </p:spPr>
        <p:txBody>
          <a:bodyPr>
            <a:normAutofit fontScale="90000"/>
          </a:bodyPr>
          <a:lstStyle/>
          <a:p>
            <a:pPr algn="l"/>
            <a:r>
              <a:rPr lang="en-US" b="1" dirty="0">
                <a:latin typeface="+mj-lt"/>
              </a:rPr>
              <a:t>Machine Learning vs Deep Learning</a:t>
            </a:r>
          </a:p>
        </p:txBody>
      </p:sp>
      <p:sp>
        <p:nvSpPr>
          <p:cNvPr id="2" name="TextBox 1">
            <a:extLst>
              <a:ext uri="{FF2B5EF4-FFF2-40B4-BE49-F238E27FC236}">
                <a16:creationId xmlns:a16="http://schemas.microsoft.com/office/drawing/2014/main" id="{977D8A56-D931-B86F-F983-7D6039D6CE45}"/>
              </a:ext>
            </a:extLst>
          </p:cNvPr>
          <p:cNvSpPr txBox="1"/>
          <p:nvPr/>
        </p:nvSpPr>
        <p:spPr>
          <a:xfrm>
            <a:off x="2364209" y="5431169"/>
            <a:ext cx="7463582" cy="369332"/>
          </a:xfrm>
          <a:prstGeom prst="rect">
            <a:avLst/>
          </a:prstGeom>
          <a:noFill/>
        </p:spPr>
        <p:txBody>
          <a:bodyPr wrap="none" rtlCol="0">
            <a:spAutoFit/>
          </a:bodyPr>
          <a:lstStyle/>
          <a:p>
            <a:r>
              <a:rPr lang="en-US" dirty="0">
                <a:hlinkClick r:id="rId5"/>
              </a:rPr>
              <a:t>https://www.youtube.com/watch?v=V_xro1bcAuA&amp;list=WL&amp;index=22&amp;t=52s</a:t>
            </a:r>
            <a:r>
              <a:rPr lang="en-US" dirty="0"/>
              <a:t> </a:t>
            </a:r>
          </a:p>
        </p:txBody>
      </p:sp>
      <p:pic>
        <p:nvPicPr>
          <p:cNvPr id="4" name="Picture 3">
            <a:extLst>
              <a:ext uri="{FF2B5EF4-FFF2-40B4-BE49-F238E27FC236}">
                <a16:creationId xmlns:a16="http://schemas.microsoft.com/office/drawing/2014/main" id="{22BECDB1-0BC9-A284-2EAB-DC28C1645BF8}"/>
              </a:ext>
            </a:extLst>
          </p:cNvPr>
          <p:cNvPicPr>
            <a:picLocks noChangeAspect="1"/>
          </p:cNvPicPr>
          <p:nvPr/>
        </p:nvPicPr>
        <p:blipFill>
          <a:blip r:embed="rId6"/>
          <a:stretch>
            <a:fillRect/>
          </a:stretch>
        </p:blipFill>
        <p:spPr>
          <a:xfrm>
            <a:off x="2364209" y="1222994"/>
            <a:ext cx="6396318" cy="3862960"/>
          </a:xfrm>
          <a:prstGeom prst="rect">
            <a:avLst/>
          </a:prstGeom>
          <a:ln>
            <a:solidFill>
              <a:schemeClr val="accent1"/>
            </a:solidFill>
          </a:ln>
        </p:spPr>
      </p:pic>
      <p:pic>
        <p:nvPicPr>
          <p:cNvPr id="17410" name="Picture 2">
            <a:extLst>
              <a:ext uri="{FF2B5EF4-FFF2-40B4-BE49-F238E27FC236}">
                <a16:creationId xmlns:a16="http://schemas.microsoft.com/office/drawing/2014/main" id="{2B4FB388-0F0F-AEDF-6237-D3CD95C758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8821" y="1425388"/>
            <a:ext cx="2644944" cy="6567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204DF7-DA26-91CC-8A06-62BB8DA6B169}"/>
              </a:ext>
            </a:extLst>
          </p:cNvPr>
          <p:cNvSpPr txBox="1"/>
          <p:nvPr/>
        </p:nvSpPr>
        <p:spPr>
          <a:xfrm>
            <a:off x="9350188" y="2205318"/>
            <a:ext cx="2142831" cy="369332"/>
          </a:xfrm>
          <a:prstGeom prst="rect">
            <a:avLst/>
          </a:prstGeom>
          <a:noFill/>
        </p:spPr>
        <p:txBody>
          <a:bodyPr wrap="none" rtlCol="0">
            <a:spAutoFit/>
          </a:bodyPr>
          <a:lstStyle/>
          <a:p>
            <a:r>
              <a:rPr lang="en-US" dirty="0">
                <a:hlinkClick r:id="rId8"/>
              </a:rPr>
              <a:t>https://pytorch.org/</a:t>
            </a:r>
            <a:r>
              <a:rPr lang="en-US" dirty="0"/>
              <a:t> </a:t>
            </a:r>
          </a:p>
        </p:txBody>
      </p:sp>
    </p:spTree>
    <p:custDataLst>
      <p:tags r:id="rId1"/>
    </p:custDataLst>
    <p:extLst>
      <p:ext uri="{BB962C8B-B14F-4D97-AF65-F5344CB8AC3E}">
        <p14:creationId xmlns:p14="http://schemas.microsoft.com/office/powerpoint/2010/main" val="47489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70859" y="196009"/>
            <a:ext cx="8229600" cy="797644"/>
          </a:xfrm>
        </p:spPr>
        <p:txBody>
          <a:bodyPr/>
          <a:lstStyle/>
          <a:p>
            <a:pPr algn="l"/>
            <a:r>
              <a:rPr lang="en-US" sz="4400" b="1" dirty="0">
                <a:latin typeface="+mj-lt"/>
              </a:rPr>
              <a:t>Programming Languages</a:t>
            </a:r>
          </a:p>
        </p:txBody>
      </p:sp>
      <p:sp>
        <p:nvSpPr>
          <p:cNvPr id="5" name="Content Placeholder 4"/>
          <p:cNvSpPr>
            <a:spLocks noGrp="1"/>
          </p:cNvSpPr>
          <p:nvPr>
            <p:ph idx="1"/>
            <p:custDataLst>
              <p:tags r:id="rId3"/>
            </p:custDataLst>
          </p:nvPr>
        </p:nvSpPr>
        <p:spPr>
          <a:xfrm>
            <a:off x="980831" y="1123094"/>
            <a:ext cx="8229600" cy="4525963"/>
          </a:xfrm>
        </p:spPr>
        <p:txBody>
          <a:bodyPr/>
          <a:lstStyle/>
          <a:p>
            <a:r>
              <a:rPr lang="en-US" sz="2800" dirty="0"/>
              <a:t>Human speech is </a:t>
            </a:r>
            <a:r>
              <a:rPr lang="en-US" sz="2800" dirty="0">
                <a:solidFill>
                  <a:srgbClr val="0070C0"/>
                </a:solidFill>
              </a:rPr>
              <a:t>imprecise</a:t>
            </a:r>
            <a:r>
              <a:rPr lang="en-US" sz="2800" dirty="0"/>
              <a:t>! Computer are </a:t>
            </a:r>
            <a:r>
              <a:rPr lang="en-US" sz="2800" dirty="0">
                <a:solidFill>
                  <a:srgbClr val="C00000"/>
                </a:solidFill>
              </a:rPr>
              <a:t>literal</a:t>
            </a:r>
            <a:r>
              <a:rPr lang="en-US" sz="2800" dirty="0"/>
              <a:t>!</a:t>
            </a:r>
          </a:p>
          <a:p>
            <a:pPr lvl="1"/>
            <a:r>
              <a:rPr lang="en-US" sz="2000" dirty="0"/>
              <a:t>We need another language to get things done</a:t>
            </a:r>
            <a:r>
              <a:rPr lang="mr-IN" sz="2000" dirty="0"/>
              <a:t>…</a:t>
            </a:r>
            <a:br>
              <a:rPr lang="en-US" sz="2000" dirty="0"/>
            </a:br>
            <a:br>
              <a:rPr lang="en-US" sz="2000" dirty="0"/>
            </a:br>
            <a:endParaRPr lang="en-US" sz="2000" dirty="0"/>
          </a:p>
          <a:p>
            <a:endParaRPr lang="en-US" dirty="0"/>
          </a:p>
          <a:p>
            <a:endParaRPr lang="en-US" dirty="0"/>
          </a:p>
          <a:p>
            <a:r>
              <a:rPr lang="en-US" sz="2800" dirty="0"/>
              <a:t>Programming languages make it possible to write procedures that are both precise and can be understood by both humans and computers</a:t>
            </a:r>
            <a:endParaRPr lang="en-US" sz="1800" dirty="0"/>
          </a:p>
          <a:p>
            <a:endParaRPr lang="en-US" sz="2800" dirty="0"/>
          </a:p>
          <a:p>
            <a:endParaRPr lang="en-US" sz="2800"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0459" y="3799772"/>
            <a:ext cx="1298946" cy="1298946"/>
          </a:xfrm>
          <a:prstGeom prst="rect">
            <a:avLst/>
          </a:prstGeom>
        </p:spPr>
      </p:pic>
      <p:grpSp>
        <p:nvGrpSpPr>
          <p:cNvPr id="9" name="Group 8">
            <a:extLst>
              <a:ext uri="{FF2B5EF4-FFF2-40B4-BE49-F238E27FC236}">
                <a16:creationId xmlns:a16="http://schemas.microsoft.com/office/drawing/2014/main" id="{E6557D99-4025-DA44-8A3B-FAEBD0BBBEA0}"/>
              </a:ext>
            </a:extLst>
          </p:cNvPr>
          <p:cNvGrpSpPr/>
          <p:nvPr/>
        </p:nvGrpSpPr>
        <p:grpSpPr>
          <a:xfrm>
            <a:off x="4423192" y="2192154"/>
            <a:ext cx="3345615" cy="1236846"/>
            <a:chOff x="4331520" y="2112839"/>
            <a:chExt cx="3345615" cy="1236846"/>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0289" y="2112839"/>
              <a:ext cx="1236846" cy="123684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1520" y="2192154"/>
              <a:ext cx="1078216" cy="1078216"/>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8552" y="2514077"/>
              <a:ext cx="832921" cy="832921"/>
            </a:xfrm>
            <a:prstGeom prst="rect">
              <a:avLst/>
            </a:prstGeom>
          </p:spPr>
        </p:pic>
      </p:grpSp>
    </p:spTree>
    <p:custDataLst>
      <p:tags r:id="rId1"/>
    </p:custDataLst>
    <p:extLst>
      <p:ext uri="{BB962C8B-B14F-4D97-AF65-F5344CB8AC3E}">
        <p14:creationId xmlns:p14="http://schemas.microsoft.com/office/powerpoint/2010/main" val="13587718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PERSISTENCEDATA" val="MMPROD_UIPERSISTENCEDATA"/>
  <p:tag name="MMPROD_NEXTUNIQUEID" val="10009"/>
  <p:tag name="MMPROD_THEME_BG_IMAGE" val=""/>
  <p:tag name="MMPROD_UIDATA" val="&lt;database version=&quot;11.0&quot;&gt;&lt;object type=&quot;1&quot; unique_id=&quot;10001&quot;&gt;&lt;property id=&quot;20141&quot; value=&quot;Week2&quot;/&gt;&lt;property id=&quot;20144&quot; value=&quot;1&quot;/&gt;&lt;property id=&quot;20146&quot; value=&quot;0&quot;/&gt;&lt;property id=&quot;20147&quot; value=&quot;0&quot;/&gt;&lt;property id=&quot;20148&quot; value=&quot;5&quot;/&gt;&lt;property id=&quot;20180&quot; value=&quot;0&quot;/&gt;&lt;property id=&quot;20181&quot; value=&quot;1&quot;/&gt;&lt;property id=&quot;20183&quot; value=&quot;1&quot;/&gt;&lt;property id=&quot;20184&quot; value=&quot;7&quot;/&gt;&lt;property id=&quot;20191&quot; value=&quot;Wayne State&quot;/&gt;&lt;property id=&quot;20192&quot; value=&quot;https://connect.slis.wayne.edu&quot;/&gt;&lt;property id=&quot;20193&quot; value=&quot;0&quot;/&gt;&lt;property id=&quot;20224&quot; value=&quot;C:\Users\tdbowman\Dropbox\WayneState\OrgKnowledge Course\Lectures\Week2&quot;/&gt;&lt;property id=&quot;20227&quot; value=&quot;C:\Users\tdbowman\Dropbox\Intro to Programming\Lectures\Week1_Package.prpkg&quot;/&gt;&lt;property id=&quot;20250&quot; value=&quot;7&quot;/&gt;&lt;property id=&quot;20251&quot; value=&quot;0&quot;/&gt;&lt;property id=&quot;20259&quot; value=&quot;0&quot;/&gt;&lt;property id=&quot;20262&quot; value=&quot;1403379&quot;/&gt;&lt;property id=&quot;20263&quot; value=&quot;3&quot;/&gt;&lt;property id=&quot;20264&quot; value=&quot;3&quot;/&gt;&lt;property id=&quot;20501&quot; value=&quot;C:\Users\tdbowman\Dropbox\Intro to Programming\Lectures\&quot;/&gt;&lt;property id=&quot;20519&quot; value=&quot;0&quot;/&gt;&lt;property id=&quot;20700&quot; value=&quot;0&quot;/&gt;&lt;object type=&quot;2&quot; unique_id=&quot;10002&quot;&gt;&lt;object type=&quot;3&quot; unique_id=&quot;10003&quot;&gt;&lt;property id=&quot;20148&quot; value=&quot;5&quot;/&gt;&lt;property id=&quot;20300&quot; value=&quot;Slide 1 - &amp;quot;LIS 8410: Introduction to Programming&amp;quot;&quot;/&gt;&lt;property id=&quot;20307&quot; value=&quot;256&quot;/&gt;&lt;property id=&quot;20309&quot; value=&quot;-1&quot;/&gt;&lt;/object&gt;&lt;object type=&quot;3&quot; unique_id=&quot;10233&quot;&gt;&lt;property id=&quot;20148&quot; value=&quot;5&quot;/&gt;&lt;property id=&quot;20300&quot; value=&quot;Slide 3 - &amp;quot;0.1 The Course Site&amp;quot;&quot;/&gt;&lt;property id=&quot;20307&quot; value=&quot;278&quot;/&gt;&lt;property id=&quot;20309&quot; value=&quot;-1&quot;/&gt;&lt;/object&gt;&lt;object type=&quot;3&quot; unique_id=&quot;11633&quot;&gt;&lt;property id=&quot;20148&quot; value=&quot;5&quot;/&gt;&lt;property id=&quot;20300&quot; value=&quot;Slide 12 - &amp;quot;1.0 Talking to your computer &amp;quot;&quot;/&gt;&lt;property id=&quot;20307&quot; value=&quot;295&quot;/&gt;&lt;property id=&quot;20309&quot; value=&quot;-1&quot;/&gt;&lt;/object&gt;&lt;object type=&quot;3&quot; unique_id=&quot;11634&quot;&gt;&lt;property id=&quot;20148&quot; value=&quot;5&quot;/&gt;&lt;property id=&quot;20300&quot; value=&quot;Slide 2 - &amp;quot;READINGS: &amp;amp;#x09;Mueller (2014), chs 1,2   &amp;amp;#x09;&amp;amp;#x09;&amp;amp;#x09;Parker (2017), chs 0, 1, 12&amp;quot;&quot;/&gt;&lt;property id=&quot;20307&quot; value=&quot;288&quot;/&gt;&lt;property id=&quot;20309&quot; value=&quot;-1&quot;/&gt;&lt;/object&gt;&lt;object type=&quot;3&quot; unique_id=&quot;11635&quot;&gt;&lt;property id=&quot;20148&quot; value=&quot;5&quot;/&gt;&lt;property id=&quot;20300&quot; value=&quot;Slide 4 - &amp;quot;0.2 The Syllabus&amp;quot;&quot;/&gt;&lt;property id=&quot;20307&quot; value=&quot;289&quot;/&gt;&lt;property id=&quot;20309&quot; value=&quot;-1&quot;/&gt;&lt;/object&gt;&lt;object type=&quot;3&quot; unique_id=&quot;11636&quot;&gt;&lt;property id=&quot;20148&quot; value=&quot;5&quot;/&gt;&lt;property id=&quot;20300&quot; value=&quot;Slide 5 - &amp;quot;0.3 Grading&amp;quot;&quot;/&gt;&lt;property id=&quot;20307&quot; value=&quot;290&quot;/&gt;&lt;property id=&quot;20309&quot; value=&quot;-1&quot;/&gt;&lt;/object&gt;&lt;object type=&quot;3&quot; unique_id=&quot;11637&quot;&gt;&lt;property id=&quot;20148&quot; value=&quot;5&quot;/&gt;&lt;property id=&quot;20300&quot; value=&quot;Slide 6 - &amp;quot;0.4 Pace of the Course&amp;quot;&quot;/&gt;&lt;property id=&quot;20307&quot; value=&quot;291&quot;/&gt;&lt;property id=&quot;20309&quot; value=&quot;-1&quot;/&gt;&lt;/object&gt;&lt;object type=&quot;3&quot; unique_id=&quot;11638&quot;&gt;&lt;property id=&quot;20148&quot; value=&quot;5&quot;/&gt;&lt;property id=&quot;20300&quot; value=&quot;Slide 7 - &amp;quot;0.5 Expectations! Expectations!&amp;quot;&quot;/&gt;&lt;property id=&quot;20307&quot; value=&quot;292&quot;/&gt;&lt;property id=&quot;20309&quot; value=&quot;-1&quot;/&gt;&lt;/object&gt;&lt;object type=&quot;3&quot; unique_id=&quot;11639&quot;&gt;&lt;property id=&quot;20148&quot; value=&quot;5&quot;/&gt;&lt;property id=&quot;20300&quot; value=&quot;Slide 8 - &amp;quot;0.6 Groups&amp;quot;&quot;/&gt;&lt;property id=&quot;20307&quot; value=&quot;293&quot;/&gt;&lt;property id=&quot;20309&quot; value=&quot;-1&quot;/&gt;&lt;/object&gt;&lt;object type=&quot;3&quot; unique_id=&quot;11640&quot;&gt;&lt;property id=&quot;20148&quot; value=&quot;5&quot;/&gt;&lt;property id=&quot;20300&quot; value=&quot;Slide 10 - &amp;quot;0.8 Remember…&amp;quot;&quot;/&gt;&lt;property id=&quot;20307&quot; value=&quot;294&quot;/&gt;&lt;property id=&quot;20309&quot; value=&quot;-1&quot;/&gt;&lt;/object&gt;&lt;object type=&quot;3&quot; unique_id=&quot;11641&quot;&gt;&lt;property id=&quot;20148&quot; value=&quot;5&quot;/&gt;&lt;property id=&quot;20300&quot; value=&quot;Slide 9 - &amp;quot;0.7 Readings&amp;quot;&quot;/&gt;&lt;property id=&quot;20307&quot; value=&quot;296&quot;/&gt;&lt;property id=&quot;20309&quot; value=&quot;-1&quot;/&gt;&lt;/object&gt;&lt;object type=&quot;3&quot; unique_id=&quot;11642&quot;&gt;&lt;property id=&quot;20148&quot; value=&quot;5&quot;/&gt;&lt;property id=&quot;20300&quot; value=&quot;Slide 11 - &amp;quot;0.9 Software&amp;quot;&quot;/&gt;&lt;property id=&quot;20307&quot; value=&quot;297&quot;/&gt;&lt;property id=&quot;20309&quot; value=&quot;-1&quot;/&gt;&lt;/object&gt;&lt;object type=&quot;3&quot; unique_id=&quot;11643&quot;&gt;&lt;property id=&quot;20148&quot; value=&quot;5&quot;/&gt;&lt;property id=&quot;20300&quot; value=&quot;Slide 13 - &amp;quot;1.1 Procedures&amp;quot;&quot;/&gt;&lt;property id=&quot;20307&quot; value=&quot;298&quot;/&gt;&lt;property id=&quot;20309&quot; value=&quot;-1&quot;/&gt;&lt;/object&gt;&lt;object type=&quot;3&quot; unique_id=&quot;11644&quot;&gt;&lt;property id=&quot;20148&quot; value=&quot;5&quot;/&gt;&lt;property id=&quot;20300&quot; value=&quot;Slide 14 - &amp;quot;1.2 Programming Languages&amp;quot;&quot;/&gt;&lt;property id=&quot;20307&quot; value=&quot;299&quot;/&gt;&lt;property id=&quot;20309&quot; value=&quot;-1&quot;/&gt;&lt;/object&gt;&lt;object type=&quot;3&quot; unique_id=&quot;11645&quot;&gt;&lt;property id=&quot;20148&quot; value=&quot;5&quot;/&gt;&lt;property id=&quot;20300&quot; value=&quot;Slide 15 - &amp;quot;1.3 &amp;amp;#x09;&amp;amp;#x09;&amp;amp;#x09;&amp;amp;#x09;&amp;amp;#x09;&amp;amp;#x09; Rocks&amp;quot;&quot;/&gt;&lt;property id=&quot;20307&quot; value=&quot;300&quot;/&gt;&lt;property id=&quot;20309&quot; value=&quot;-1&quot;/&gt;&lt;/object&gt;&lt;object type=&quot;3&quot; unique_id=&quot;11647&quot;&gt;&lt;property id=&quot;20148&quot; value=&quot;5&quot;/&gt;&lt;property id=&quot;20300&quot; value=&quot;Slide 16 - &amp;quot;1.4 Anaconda &amp;quot;&quot;/&gt;&lt;property id=&quot;20307&quot; value=&quot;302&quot;/&gt;&lt;property id=&quot;20309&quot; value=&quot;-1&quot;/&gt;&lt;/object&gt;&lt;object type=&quot;3&quot; unique_id=&quot;11648&quot;&gt;&lt;property id=&quot;20148&quot; value=&quot;5&quot;/&gt;&lt;property id=&quot;20300&quot; value=&quot;Slide 17 - &amp;quot;1.4 Spyder&amp;quot;&quot;/&gt;&lt;property id=&quot;20307&quot; value=&quot;303&quot;/&gt;&lt;property id=&quot;20309&quot; value=&quot;-1&quot;/&gt;&lt;/object&gt;&lt;object type=&quot;3&quot; unique_id=&quot;11649&quot;&gt;&lt;property id=&quot;20148&quot; value=&quot;5&quot;/&gt;&lt;property id=&quot;20300&quot; value=&quot;Slide 18 - &amp;quot;1.5 iPython/Python Command Line&amp;quot;&quot;/&gt;&lt;property id=&quot;20307&quot; value=&quot;304&quot;/&gt;&lt;property id=&quot;20309&quot; value=&quot;-1&quot;/&gt;&lt;/object&gt;&lt;object type=&quot;3&quot; unique_id=&quot;11650&quot;&gt;&lt;property id=&quot;20148&quot; value=&quot;5&quot;/&gt;&lt;property id=&quot;20300&quot; value=&quot;Slide 19 - &amp;quot;1.6.0 Python Syntax (Part I)&amp;quot;&quot;/&gt;&lt;property id=&quot;20307&quot; value=&quot;305&quot;/&gt;&lt;property id=&quot;20309&quot; value=&quot;-1&quot;/&gt;&lt;/object&gt;&lt;object type=&quot;3&quot; unique_id=&quot;11651&quot;&gt;&lt;property id=&quot;20148&quot; value=&quot;5&quot;/&gt;&lt;property id=&quot;20300&quot; value=&quot;Slide 21 - &amp;quot;1.6.2 Python Syntax (Part III)&amp;quot;&quot;/&gt;&lt;property id=&quot;20307&quot; value=&quot;307&quot;/&gt;&lt;property id=&quot;20309&quot; value=&quot;-1&quot;/&gt;&lt;/object&gt;&lt;object type=&quot;3&quot; unique_id=&quot;11652&quot;&gt;&lt;property id=&quot;20148&quot; value=&quot;5&quot;/&gt;&lt;property id=&quot;20300&quot; value=&quot;Slide 22 - &amp;quot;1.6.3 Python Syntax (Part IV)&amp;quot;&quot;/&gt;&lt;property id=&quot;20307&quot; value=&quot;308&quot;/&gt;&lt;property id=&quot;20309&quot; value=&quot;-1&quot;/&gt;&lt;/object&gt;&lt;object type=&quot;3&quot; unique_id=&quot;11653&quot;&gt;&lt;property id=&quot;20148&quot; value=&quot;5&quot;/&gt;&lt;property id=&quot;20300&quot; value=&quot;Slide 23 - &amp;quot;1.6.4 Python Syntax (Part V)&amp;quot;&quot;/&gt;&lt;property id=&quot;20307&quot; value=&quot;309&quot;/&gt;&lt;property id=&quot;20309&quot; value=&quot;-1&quot;/&gt;&lt;/object&gt;&lt;object type=&quot;3&quot; unique_id=&quot;11660&quot;&gt;&lt;property id=&quot;20148&quot; value=&quot;5&quot;/&gt;&lt;property id=&quot;20300&quot; value=&quot;Slide 20 - &amp;quot;1.6.1 Python Syntax (Part II)&amp;quot;&quot;/&gt;&lt;property id=&quot;20307&quot; value=&quot;306&quot;/&gt;&lt;property id=&quot;20309&quot; value=&quot;-1&quot;/&gt;&lt;/object&gt;&lt;object type=&quot;3&quot; unique_id=&quot;11661&quot;&gt;&lt;property id=&quot;20148&quot; value=&quot;5&quot;/&gt;&lt;property id=&quot;20300&quot; value=&quot;Slide 24 - &amp;quot;READINGS: &amp;amp;#x09;Mueller (2014), chs 1,2   &amp;amp;#x09;&amp;amp;#x09;&amp;amp;#x09;Parker (2017), chs 0, 1, 12&amp;quot;&quot;/&gt;&lt;property id=&quot;20307&quot; value=&quot;310&quot;/&gt;&lt;property id=&quot;20309&quot; value=&quot;-1&quot;/&gt;&lt;/object&gt;&lt;object type=&quot;3&quot; unique_id=&quot;11662&quot;&gt;&lt;property id=&quot;20148&quot; value=&quot;5&quot;/&gt;&lt;property id=&quot;20300&quot; value=&quot;Slide 25 - &amp;quot;2.0 Video Introductions&amp;quot;&quot;/&gt;&lt;property id=&quot;20307&quot; value=&quot;311&quot;/&gt;&lt;property id=&quot;20309&quot; value=&quot;-1&quot;/&gt;&lt;/object&gt;&lt;object type=&quot;3&quot; unique_id=&quot;11663&quot;&gt;&lt;property id=&quot;20148&quot; value=&quot;5&quot;/&gt;&lt;property id=&quot;20300&quot; value=&quot;Slide 26 - &amp;quot;2.1 Install Anaconda &amp;amp; Test Python&amp;quot;&quot;/&gt;&lt;property id=&quot;20307&quot; value=&quot;312&quot;/&gt;&lt;property id=&quot;20309&quot; value=&quot;-1&quot;/&gt;&lt;/object&gt;&lt;/object&gt;&lt;object type=&quot;8&quot; unique_id=&quot;10046&quot;&gt;&lt;/object&gt;&lt;object type=&quot;4&quot; unique_id=&quot;10474&quot;&gt;&lt;/object&gt;&lt;object type=&quot;10&quot; unique_id=&quot;10475&quot;&gt;&lt;object type=&quot;11&quot; unique_id=&quot;10476&quot;&gt;&lt;property id=&quot;20180&quot; value=&quot;0&quot;/&gt;&lt;property id=&quot;20181&quot; value=&quot;1&quot;/&gt;&lt;property id=&quot;20183&quot; value=&quot;1&quot;/&gt;&lt;/object&gt;&lt;object type=&quot;12&quot; unique_id=&quot;10506&quot;&gt;&lt;/object&gt;&lt;object type=&quot;13&quot; unique_id=&quot;11632&quot;&gt;&lt;/object&gt;&lt;/object&gt;&lt;/object&gt;&lt;/database&gt;"/>
  <p:tag name="MMPROD_TAG_VCONFIG" val="PD94bWwgdmVyc2lvbj0iMS4wIj8+DQo8Y29uZmlndXJhdGlvbj4NCgk8YnJhbmRpbmc+DQoJCTx1aWZvbnQgbmFtZT0iRk9OVF9OT1RFU19URVhUIiB2YWx1ZT0iVmVyZGFuYSw5LGZhbHNlLGZhbHNlLGZhbHNlIi8+DQoJPC9icmFuZGluZz4NCgk8Y29sb3JzPg0KCQk8dWljb2xvciBuYW1lPSJwcmltYXJ5IiB2YWx1ZT0iMHg2Rjg0ODgiLz4NCgkJPHVpY29sb3IgbmFtZT0iZ2xvdyIgdmFsdWU9IjB4NjA5NzczIi8+DQoJCTx1aWNvbG9yIG5hbWU9InRleHQiIHZhbHVlPSIweEZGRkZGRiIvPg0KCQk8dWljb2xvciBuYW1lPSJsaWdodCIgdmFsdWU9IjB4NEU1RDYwIi8+DQoJCTx1aWNvbG9yIG5hbWU9InNoYWRvdyIgdmFsdWU9IjB4MDAwMDAwIi8+DQoJCTx1aWNvbG9yIG5hbWU9ImJhY2tncm91bmQiIHZhbHVlPSIweDcyNzk3MSIvPg0KCTwvY29sb3JzPg0KCTxsYXlvdXQ+DQoJCTx1aXNob3cgbmFtZT0icHJlc2VudGF0aW9udGl0bGUiIHZhbHVlPSJ0cnVlIi8+PHVpc2hvdyBuYW1lPSJwcmVzZW50ZXJwaG90byIgdmFsdWU9InRydWUiLz48dWlzaG93IG5hbWU9InByZXNlbnRlcm5hbWUiIHZhbHVlPSJ0cnVlIi8+PHVpc2hvdyBuYW1lPSJwcmVzZW50ZXJ0aXRsZSIgdmFsdWU9InRydWUiLz48dWlzaG93IG5hbWU9InByZXNlbnRlcmVtYWlsIiB2YWx1ZT0idHJ1ZSIvPjx1aXNob3cgbmFtZT0icHJlc2VudGVyYmlvIiB2YWx1ZT0idHJ1ZSIvPjx1aXNob3cgbmFtZT0iY29tcGFueWxvZ28iIHZhbHVlPSJ0cnVlIi8+PHVpc2hvdyBuYW1lPSJzaWRlYmFyIiB2YWx1ZT0idHJ1ZSIvPjx1aXNob3cgbmFtZT0ib3V0bGluZSIgdmFsdWU9InRydWUiLz48dWlzaG93IG5hbWU9InRodW1ibmFpbCIgdmFsdWU9InRydWUiLz4NCgkJPHVpc2hvdyBuYW1lPSJub3RlcyIgdmFsdWU9InRydWUiLz48dWlzaG93IG5hbWU9InNlYXJjaCIgdmFsdWU9InRydWUiLz48dWlzaG93IG5hbWU9InF1aXoiIHZhbHVlPSJ0cnVlIi8+PHVpc2hvdyBuYW1lPSJhdHRhY2htZW50cyIgdmFsdWU9InRydWUiLz48dWlzaG93IG5hbWU9InV0aWxzIiB2YWx1ZT0idHJ1ZSIvPjx1aXNob3cgbmFtZT0idm9sdW1lIiB2YWx1ZT0idHJ1ZSIvPjx1aXNob3cgbmFtZT0icGxheWJhciIgdmFsdWU9InRydWUiLz48dWlzaG93IG5hbWU9InRhbGtpbmdoZWFkIiB2YWx1ZT0idHJ1ZSIvPjx1aXNob3cgbmFtZT0ic2lkZWJhcm9ucmlnaHQiIHZhbHVlPSJ0cnVlIi8+PHVpc2hvdyBuYW1lPSJ2aWV3Y2hhbmdlIiB2YWx1ZT0idHJ1ZSIvPjx1aXNob3cgbmFtZT0iYWx3YXlzU2NydW5jaCIgdmFsdWU9ImZhbHNlIi8+PHVpc2hvdyBuYW1lPSJpbml0aWFsZGlzcGxheW1vZGVpc25vcm1hbCIgdmFsdWU9InRydWUiLz48dWlyZXBsYWNlIG5hbWU9ImxvZ28iIHZhbHVlPSIiLz48dWlyZXBsYWNlIG5hbWU9ImJnaW1hZ2UiIHZhbHVlPSIiLz48dWlyZXBsYWNlIG5hbWU9ImluaXRpYWx0YWIiIHZhbHVlPSJvdXRsaW5lIi8+PHVpc2hvdyBuYW1lPSJjY3RleHRoaWdobGlnaHRpbmciIHZhbHVlPSJ0cnVlIi8+DQoJPC9sYXlvdXQ+DQoJPHByZWxvYWRlcj48c2V0Qm9vbCBuYW1lPSJkaXNhYmxlQXNzZXRQcmVsb2FkZXIiIHZhbHVlPSJ0cnVlIi8+PC9wcmVsb2FkZXI+PGxhbmd1YWdlIGlkPSJlb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TbGlkZSAlbiIvPg0KCQk8dWl0ZXh0IG5hbWU9IkFUVEFDSE1FTlRfUFJFVklFV19XQVJOSU5HTVNHX1RJVExFU1RSSU5HIiB2YWx1ZT0iQXR0YWNobWVudCBXYXJuaW5nIi8+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4gQ29sbGFib3JhdGlvbiBkb2VzIG5vdCB3b3JrIGluIHRoaXMgbW9kZSIvPg0KCQk8dWl0ZXh0IG5hbWU9IkNPTExBQl9MT0NBTF9QTEFZQkFDS19USVRMRSIgdmFsdWU9IkxvY2FsIFBsYXliYWNrIi8+DQoJCTx1aXRleHQgbmFtZT0iQ09MTEFCX0xPQ0FMX1BMQVlCQUNLQlROIiB2YWx1ZT0iT2s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DQoJCTx1aXRleHQgbmFtZT0iU0NSVUJCQVJTVEFUVVNfTk9BVURJTyIgdmFsdWU9Ik5vIEF1ZGlvIi8+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x1aXRleHQgbmFtZT0iQ09VUlNFX1NUQVRVUyIgdmFsdWU9Ik1vZHVsZSBTdGF0dXMiLz4NCgkJPHVpdGV4dCBuYW1lPSJQQVNTRURfU1RSSU5HIiB2YWx1ZT0iUGFzc2VkIi8+DQoJCTx1aXRleHQgbmFtZT0iRkFJTEVEX1NUUklORyIgdmFsdWU9IkZhaWxlZCIvPg0KCQk8IS0tcXVpeiBwb2QgYW5kIG1lc3NhZ2UgYm94IHRleHRz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FVSVpQT0RfUVVJWl9BVFRFTVBUIiB2YWx1ZT0iUXVpeiBBdHRlbXB0OiIvPg0KCQk8dWl0ZXh0IG5hbWU9IlFVSVpQT0RfUVVJWl9BVFRFTVBUX1ZBTFVFIiB2YWx1ZT0iJW4gb2YgJXQiLz4NCgkJPHVpdGV4dCBuYW1lPSJRVUlaUE9EX1FVSVpfU0NPUkUiIHZhbHVlPSJTY29yZWQ6Ii8+DQoJCTx1aXRleHQgbmFtZT0iUVVJWlBPRF9RVUlaX1BBU1NTQ09SRSIgdmFsdWU9IlBhc3NpbmcgU2NvcmU6Ii8+DQoJCTx1aXRleHQgbmFtZT0iUVVJWlBPRF9RVUlaX01BWFNDT1JFIiB2YWx1ZT0iTWF4IFNjb3JlOiIvPg0KCQk8dWl0ZXh0IG5hbWU9IlFVSVpQT0RfUVVFU0FUTVBUX1NUUiIgdmFsdWU9IkF0dGVtcHQ6ICVuIG9mICV0Ii8+DQoJCTx1aXRleHQgbmFtZT0iUVVJWlBPRF9RVUVTVFlQRV9TVFIiIHZhbHVlPSJUeXBlOiAlcyIvPg0KCQk8dWl0ZXh0IG5hbWU9IlFVSVpQT0RfUVVFU1RZUEVfR1JEIiB2YWx1ZT0iR3JhZGVkIi8+DQoJCTx1aXRleHQgbmFtZT0iUVVJWlBPRF9RVUVTVFlQRV9TVlkiIHZhbHVlPSJTdXJ2ZXkiLz4NCgkJPHVpdGV4dCBuYW1lPSJRVUlaUE9EX1FVSVpBVE1QVF9JTkYiIHZhbHVlPSJJbmZpbml0ZSIvPg0KCQk8dWl0ZXh0IG5hbWU9IlFVSVpQT0RfUVVFU0FUTVBUX0lORiIgdmFsdWU9IkluZmluaXRlIi8+DQoJCTx1aXRleHQgbmFtZT0iV0FSTklOR01TR19ZRVNTVFJJTkciIHZhbHVlPSJZZXMiLz4NCgkJPHVpdGV4dCBuYW1lPSJXQVJOSU5HTVNHX05PU1RSSU5HIiB2YWx1ZT0iTm8iLz4NCgkJPHVpdGV4dCBuYW1lPSJXQVJOSU5HTVNHX1RJVExFU1RSSU5HIiB2YWx1ZT0iUXVpeiBOYXZpZ2F0aW9uIFdhcm5pbmciLz4NCgkJPHVpdGV4dCBuYW1lPSJXQVJOSU5HTVNHX01TR1NUUklORyIgdmFsdWU9IlRoZXJlIGFyZSB1bi1hdHRlbXB0ZWQgcXVlc3Rpb25zIGluIHRoaXMgUXVpei4mI3hBOyYjeEE7Q2xpY2tpbmcgWWVzIHdpbGwgdGFrZSB5b3Ugb3V0IG9mIHRoZSBRdWl6LiBDbGljayBObyB0byBjb250aW51ZSB0aGUgUXVpei4iLz4NCgkJPHVpdGV4dCBuYW1lPSJJTkZPUk1BVElPTl9IMjY0X0ZMQVNIUExBWUVSIiB2YWx1ZT0iVGhlIGN1cnJlbnQgdmVyc2lvbiBvZiBGbGFzaCBQbGF5ZXIgaW5zdGFsbGVkIG9uIHlvdXIgbWFjaGluZSBkb2VzIG5vdCBzdXBwb3J0IHRoaXMgdmlkZW8uIENsaWNrIG9uIHRoZSB2aWRlbyBhcmVhIHRvIGRvd25sb2FkIHRoZSBsYXRlc3Q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TaG93IHNpZGViYXIgdG8gcGFydGljaXBhbnRzIi8+DQoJCTx1aXRleHQgbmFtZT0iTVVURSIgdmFsdWU9Ik11dGUiLz4NCgkJPHVpdGV4dCBuYW1lPSJET0NXUkFQX1RJVExFIiB2YWx1ZT0iUHJlc2VudGVyIEZpbGUgQXR0YWNobWVudCIvPg0KCQk8dWl0ZXh0IG5hbWU9IkRPQ1dSQVBfTVNHIiB2YWx1ZT0iU2F2ZSB0byBNeSBDb21wdXRlciIvPg0KCQk8dWl0ZXh0IG5hbWU9IkRPQ1dSQVBfUFJPTVBUIiB2YWx1ZT0iQ2xpY2sgdG8gRG93bmxvYWQiLz4NCgk8L2xhbmd1YWdlPg0KCTxsYW5ndWFnZSBpZD0iYX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2KrYrdiw2YrYsSDYudmGINin2YTZhdix2YHZgtin2KoiLz4NCgkJPHVpdGV4dCBuYW1lPSJBVFRBQ0hNRU5UX1BSRVZJRVdfV0FSTklOR01TRyIgdmFsdWU9ItmE2Kcg2YrZhdmD2YYg2YHYqtitINin2YTZhdix2YHZgtin2Kog2YHZiiDZhtmF2Lcg2KfZhNmF2LnYp9mK2YbYqS4g2KfZhNix2KzYp9ihINin2LPYqtiu2K/Yp9mFINmG2LTYsSDZhNix2KTZitipINin2YTZhtiq2KfYptisLiIvPg0KCQk8dWl0ZXh0IG5hbWU9IlVOTkFNRURTTElERVRJVExFIiB2YWx1ZT0i2LTYsdmK2K3YqSAlbiIvPg0KCQk8dWl0ZXh0IG5hbWU9IkNPTExBQl9MT0NBTF9QTEFZQkFDS19NU0ciIHZhbHVlPSLZitis2LHZiiDYrdin2YTZitin2Ysg2KrYtNi62YrZhCDYp9mE2YXYrdiq2YjZiSDZhdit2YTZitin2YsuINin2YTYqti52KfZiNmGINmE2Kcg2YrYudmF2YQg2YHZiiDZh9iw2Kcg2KfZhNmI2LbYuS4iLz4NCgkJPHVpdGV4dCBuYW1lPSJDT0xMQUJfTE9DQUxfUExBWUJBQ0tfVElUTEUiIHZhbHVlPSLYqti02LrZitmEINmF2K3ZhNmKIi8+DQoJCTx1aXRleHQgbmFtZT0iQ09MTEFCX0xPQ0FMX1BMQVlCQUNLQlROIiB2YWx1ZT0i2YXZiNin2YHZgiIvPg0KCQk8IS0tIHN1YnN0aXR1dGlvbjogJW4gPT0gc2xpZGUgbnVtYmVyIC0tPg0KCQk8IS0tIHN1YnN0aXR1dGlvbjogJXQgPT0gdG90YWwgc2xpZGUgY291bnQgLS0+DQoJCTx1aXRleHQgbmFtZT0iU0NSVUJCQVJTVEFUVVNfU0xJREVJTkZPIiB2YWx1ZT0i2LTYsdmK2K3YqSAlbiAvICV0IHwgIi8+DQoJCTx1aXRleHQgbmFtZT0iU0NSVUJCQVJTVEFUVVNfU1RPUFBFRCIgdmFsdWU9ItmF2KrZiNmC2YEiLz4NCgkJPHVpdGV4dCBuYW1lPSJTQ1JVQkJBUlNUQVRVU19QTEFZSU5HIiB2YWx1ZT0i2YLZitivINin2YTYqti02LrZitmEIi8+DQoJCTx1aXRleHQgbmFtZT0iU0NSVUJCQVJTVEFUVVNfTk9BVURJTyIgdmFsdWU9ItmE2Kcg2YrZiNis2K8g2LXZiNiqIi8+DQoJCTx1aXRleHQgbmFtZT0iU0NSVUJCQVJTVEFUVVNfVklEUExBWUlORyIgdmFsdWU9Itin2YTZgdmK2K/ZitmIINmC2YrYryDYp9mE2KrYtNi62YrZhCIvPg0KCQk8dWl0ZXh0IG5hbWU9IlNDUlVCQkFSU1RBVFVTX0xPQURJTkciIHZhbHVlPSLZitis2LHZiiDYp9mE2KLZhiDYp9mE2KrYrdmF2YrZhC4uLiIvPg0KCQk8dWl0ZXh0IG5hbWU9IlNDUlVCQkFSU1RBVFVTX0JVRkZFUklORyIgdmFsdWU9ItmK2KzYsdmKINin2YTYotmGINin2YTYqtiu2LLZitmGINin2YTZhdik2YLYqiIvPg0KCQk8dWl0ZXh0IG5hbWU9IlNDUlVCQkFSU1RBVFVTX1FVRVNUSU9OIiB2YWx1ZT0i2KfZhNil2KzYp9io2Kkg2LnZhNmJINin2YTYs9ik2KfZhCIvPg0KCQk8dWl0ZXh0IG5hbWU9IlNDUlVCQkFSU1RBVFVTX1JFVklFV1FVSVoiIHZhbHVlPSLZhdix2KfYrNi52Kkg2KfZhNmF2LPYp9io2YLYqSIvPg0KCQk8IS0tIHN1YnN0aXR1dGlvbjogJW0gPT0gbWludXRlcyByZW1haW5pbmcgLS0+DQoJCTwhLS0gc3Vic3RpdHV0aW9uOiAlcyA9PSBzZWNvbmRzIHJlbWFpbmluZyAtLT4NCgkJPHVpdGV4dCBuYW1lPSJFTEFQU0VEIiB2YWx1ZT0iJW0g2K/Zgtin2KbZgiVzINir2YjYp9mGINmF2KrYqNmC2YrYqSIvPg0KCQk8dWl0ZXh0IG5hbWU9Ik5PVEZPVU5EIiB2YWx1ZT0i2YTZhSDZitmP2LnYq9ixINi52YTZiSDYtNmK2KEiLz4NCgkJPHVpdGV4dCBuYW1lPSJBVFRBQ0hNRU5UUyIgdmFsdWU9Itin2YTZhdix2YHZgtin2KoiLz4NCgkJPCEtLSBzdWJzdGl0dXRpb246ICVwID09IGN1cnJlbnQgc3BlYWtlcidzIHRpdGxlIC0tPg0KCQk8dWl0ZXh0IG5hbWU9IkJJT1dJTl9USVRMRSIgdmFsdWU9Itin2YTYs9mK2LHYqSDYp9mE2LDYp9iq2YrYqTogJXAiLz4NCgkJPHVpdGV4dCBuYW1lPSJCSU9CVE5fVElUTEUiIHZhbHVlPSLYp9mE2LPZitix2Kkg2KfZhNiw2KfYqtmK2KkiLz4NCgkJPHVpdGV4dCBuYW1lPSJESVZJREVSQlROX1RJVExFIiB2YWx1ZT0ifCIvPg0KCQk8dWl0ZXh0IG5hbWU9IkNPTlRBQ1RCVE5fVElUTEUiIHZhbHVlPSLYp9iq2LXYp9mEIi8+DQoJCTx1aXRleHQgbmFtZT0iVEFCX1FVSVoiIHZhbHVlPSLZhdiz2KfYqNmC2KkiLz4NCgkJPHVpdGV4dCBuYW1lPSJUQUJfT1VUTElORSIgdmFsdWU9ItmF2K7Yt9i3Ii8+DQoJCTx1aXRleHQgbmFtZT0iVEFCX1RIVU1CIiB2YWx1ZT0i2YXYtdi62ZHYsdipIi8+DQoJCTx1aXRleHQgbmFtZT0iVEFCX05PVEVTIiB2YWx1ZT0i2YXZhNin2K3YuNin2KoiLz4NCgkJPHVpdGV4dCBuYW1lPSJUQUJfU0VBUkNIIiB2YWx1ZT0i2KjYrdirIi8+DQoJCTx1aXRleHQgbmFtZT0iU0xJREVfSEVBRElORyIgdmFsdWU9Iti52YbZiNin2YYg2KfZhNi02LHZitit2KkgIi8+DQoJCTx1aXRleHQgbmFtZT0iRFVSQVRJT05fSEVBRElORyIgdmFsdWU9ItmF2K/YqSIvPg0KCQk8dWl0ZXh0IG5hbWU9IlNFQVJDSF9IRUFESU5HIiB2YWx1ZT0iOtin2YTYqNit2Ksg2LnZhiDZhti1Ii8+DQoJCTx1aXRleHQgbmFtZT0iVEhVTUJfSEVBRElORyIgdmFsdWU9Iti02LHZitit2KkiLz4NCgkJPHVpdGV4dCBuYW1lPSJUSFVNQl9JTkZPIiB2YWx1ZT0i2LnZhtmI2KfZhi/Zhdiv2Kkg2KfZhNi02LHZitit2KkiLz4NCgkJPHVpdGV4dCBuYW1lPSJBVFRBQ0hOQU1FX0hFQURJTkciIHZhbHVlPSLYp9iz2YUg2KfZhNmF2YTZgSIvPg0KCQk8dWl0ZXh0IG5hbWU9IkFUVEFDSFNJWkVfSEVBRElORyIgdmFsdWU9Itin2YTYrdis2YUiLz4NCgkJPHVpdGV4dCBuYW1lPSJTTElERV9OT1RFUyIgdmFsdWU9ItmF2YTYp9it2LjYp9iqINin2YTYtNix2YrYrdipIi8+DQoJCTx1aXRleHQgbmFtZT0iQ09VUlNFX1NUQVRVUyIgdmFsdWU9Itit2KfZhNipINin2YTZiNit2K/YqSIvPg0KCQk8dWl0ZXh0IG5hbWU9IlBBU1NFRF9TVFJJTkciIHZhbHVlPSLZhtis2KfYrSIvPg0KCQk8dWl0ZXh0IG5hbWU9IkZBSUxFRF9TVFJJTkciIHZhbHVlPSLZgdi02YQiLz4NCgkJPCEtLXF1aXogcG9kIGFuZCBtZXNzYWdlIGJveCB0ZXh0cy0tPg0KCQk8dWl0ZXh0IG5hbWU9IlFVSVpQT0RfUVVJWl9BVFRFTVBUIiB2YWx1ZT0i2LHZgtmFINin2YTZhdit2KfZiNmE2Kkg2YHZiiDYp9mE2YXYs9in2KjZgtipOiIvPg0KCQk8dWl0ZXh0IG5hbWU9IlFVSVpQT0RfUVVJWl9BVFRFTVBUX1ZBTFVFIiB2YWx1ZT0iJW4g2YXZhiAldCIvPg0KCQk8dWl0ZXh0IG5hbWU9IlFVSVpQT0RfUVVJWl9TQ09SRSIgdmFsdWU9IjrYp9mE2K/Ysdis2Kkg2KfZhNmF2LPYrNmE2KkiLz4NCgkJPHVpdGV4dCBuYW1lPSJRVUlaUE9EX1FVSVpfUEFTU1NDT1JFIiB2YWx1ZT0iOtiv2LHYrNipINin2YTZhtis2KfYrSIvPg0KCQk8dWl0ZXh0IG5hbWU9IlFVSVpQT0RfUVVJWl9NQVhTQ09SRSIgdmFsdWU9IjrYp9mE2K/Ysdis2Kkg2KfZhNmC2LXZiNmJIi8+DQoJCTx1aXRleHQgbmFtZT0iUVVJWlBPRF9RVUVTQVRNUFRfU1RSIiB2YWx1ZT0i2KfZhNmF2K3Yp9mI2YTYqSAlbiDZhdmGICV0Ii8+DQoJCTx1aXRleHQgbmFtZT0iUVVJWlBPRF9RVUVTVFlQRV9TVFIiIHZhbHVlPSLYp9mE2YbZiNi5OiAlcyIvPg0KCQk8dWl0ZXh0IG5hbWU9IlFVSVpQT0RfUVVFU1RZUEVfR1JEIiB2YWx1ZT0i2KrZhSDYqti12K3Zitit2YciLz4NCgkJPHVpdGV4dCBuYW1lPSJRVUlaUE9EX1FVRVNUWVBFX1NWWSIgdmFsdWU9Itin2LPYqti32YTYp9i5Ii8+DQoJCTx1aXRleHQgbmFtZT0iUVVJWlBPRF9RVUlaQVRNUFRfSU5GIiB2YWx1ZT0i2YTYpyDZhtmH2KfYptmKIi8+DQoJCTx1aXRleHQgbmFtZT0iUVVJWlBPRF9RVUVTQVRNUFRfSU5GIiB2YWx1ZT0i2YTYpyDZhtmH2KfYptmKIi8+DQoJCTx1aXRleHQgbmFtZT0iV0FSTklOR01TR19ZRVNTVFJJTkciIHZhbHVlPSLZhti52YUiLz4NCgkJPHVpdGV4dCBuYW1lPSJXQVJOSU5HTVNHX05PU1RSSU5HIiB2YWx1ZT0i2YTYpyIvPg0KCQk8dWl0ZXh0IG5hbWU9IldBUk5JTkdNU0dfVElUTEVTVFJJTkciIHZhbHVlPSLYqtit2LDZitixINi52YYg2KfZhNiq2YbZgtmEINmB2Yog2KfZhNmF2LPYp9io2YLYqSIvPg0KCQk8dWl0ZXh0IG5hbWU9IldBUk5JTkdNU0dfTVNHU1RSSU5HIiB2YWx1ZT0i2YfZhtin2YMg2KPYs9im2YTYqSDZhNmFINiq2KrZhSDYp9mE2KXYrNin2KjYqSDYudmE2YrZh9inINmB2Yog2KfZhNmF2LPYp9io2YLYqS4g2KfZhNmG2YLYsSDYudmE2Ykg2YbYudmFINiz2YrYrtix2KzZgyDZhdmGINin2YTZhdiz2KfYqNmC2KkuINin2YbZgtixINmE2Kcg2YTZhdiq2KfYqNi52Kkg2KfZhNmF2LPYp9io2YLYqS4iLz4NCgkJPHVpdGV4dCBuYW1lPSJJTkZPUk1BVElPTl9IMjY0X0ZMQVNIUExBWUVSIiB2YWx1ZT0i2YbYs9iu2KkgRmxhc2ggUGxheWVyICDYp9mE2YXYq9io2KrYqSDYrdin2YTZitin2Ysg2LnZhNmJINis2YfYp9iy2YMg2YTYpyDYqtiv2LnZhSDZh9iw2Kcg2KfZhNmB2YrYr9mK2YguINin2YbZgtixINi52YTZiSDZhdmG2LfZgtipINin2YTZgdmK2K/ZitmIINmE2KrZhtiy2YrZhCDYo9it2K/YqyDZhtiz2K7YqSDZhdmG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2KXYuNmH2KfYsSDYp9mE2LTYsdmK2Lcg2KfZhNis2KfZhtio2Yog2YTZhNmF2LTYp9ix2YPZitmGIi8+DQoJCTx1aXRleHQgbmFtZT0iTVVURSIgdmFsdWU9Iti12KfZhdiqIi8+DQoJCTx1aXRleHQgbmFtZT0iRE9DV1JBUF9USVRMRSIgdmFsdWU9Itin2YTZhdmE2YHYp9iqINin2YTZhdix2YHZgtipINmB2YogUHJlc2VudGVyIi8+DQoJCTx1aXRleHQgbmFtZT0iRE9DV1JBUF9NU0ciIHZhbHVlPSLYp9mE2K3Zgdi4INmB2Yog2KzZh9in2LIg2KfZhNmD2YXYqNmK2YjYqtixIi8+DQoJCTx1aXRleHQgbmFtZT0iRE9DV1JBUF9QUk9NUFQiIHZhbHVlPSLYp9mG2YLYsSDZh9mG2Kcg2YTZhNiq2YbYstmK2YQiLz4NCgk8L2xhbmd1YWdlPg0KCTxsYW5ndWFnZSBpZD0iZGU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V2FybnVuZyBiZWltIMOWZmZuZW4gdm9uIEFubGFnZW4iLz4NCgkJPHVpdGV4dCBuYW1lPSJBVFRBQ0hNRU5UX1BSRVZJRVdfV0FSTklOR01TRyIgdmFsdWU9IkFuaMOkbmdlIGvDtm5uZW4gbmljaHQgaW0gVm9yc2NoYXUtTW9kdXMgZ2XDtmZmbmV0IHdlcmRlbi4gVmVyd2VuZGVuIFNpZSDigJ5WZXLDtmZmZW50bGljaGVu4oCcLCB1bSBkaWUgRXJnZWJuaXNzZSBhbnp1emVpZ2VuLiIvPg0KCQk8dWl0ZXh0IG5hbWU9IkNPTExBQl9MT0NBTF9QTEFZQkFDS19NU0ciIHZhbHVlPSJJbmhhbHQgd2lyZCBsb2thbCBnZXNwaWVsdC4gWnVzYW1tZW5hcmJlaXQgZnVua3Rpb25pZXJ0IGluIGRpZXNlbSBNb2R1cyBuaWNodC4iLz4NCgkJPHVpdGV4dCBuYW1lPSJDT0xMQUJfTE9DQUxfUExBWUJBQ0tfVElUTEUiIHZhbHVlPSJMb2thbGUgV2llZGVyZ2FiZSIvPg0KCQk8dWl0ZXh0IG5hbWU9IkNPTExBQl9MT0NBTF9QTEFZQkFDS0JUTiIgdmFsdWU9Ik9LIi8+DQoJCTx1aXRleHQgbmFtZT0iVU5OQU1FRFNMSURFVElUTEUiIHZhbHVlPSJGb2xpZSAlbiIvPg0KCQk8IS0tIHN1YnN0aXR1dGlvbjogJW4gPT0gc2xpZGUgbnVtYmVyIC0tPg0KCQk8IS0tIHN1YnN0aXR1dGlvbjogJXQgPT0gdG90YWwgc2xpZGUgY291bnQgLS0+DQoJCTx1aXRleHQgbmFtZT0iU0NSVUJCQVJTVEFUVVNfU0xJREVJTkZPIiB2YWx1ZT0iRm9saWUgJW4gLyAldCB8ICIvPg0KCQk8dWl0ZXh0IG5hbWU9IlNDUlVCQkFSU1RBVFVTX1NUT1BQRUQiIHZhbHVlPSJCZWVuZGV0Ii8+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DQoJCTx1aXRleHQgbmFtZT0iU0NSVUJCQVJTVEFUVVNfUVVFU1RJT04iIHZhbHVlPSJGcmFnZSBiZWFudHdvcnRlbiIvPg0KCQk8dWl0ZXh0IG5hbWU9IlNDUlVCQkFSU1RBVFVTX1JFVklFV1FVSVoiIHZhbHVlPSJOb2NobWFscyBkdXJjaHNlaGVuIi8+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DQoJCTx1aXRleHQgbmFtZT0iQklPV0lOX1RJVExFIiB2YWx1ZT0iU3ByZWNoZXI6ICVwIi8+DQoJCTx1aXRleHQgbmFtZT0iQklPQlROX1RJVExFIiB2YWx1ZT0iU3ByZWNoZXIiLz4NCgkJPHVpdGV4dCBuYW1lPSJESVZJREVSQlROX1RJVExFIiB2YWx1ZT0ifCIvPg0KCQk8dWl0ZXh0IG5hbWU9IkNPTlRBQ1RCVE5fVElUTEUiIHZhbHVlPSJLb250YWt0Ii8+DQoJCTx1aXRleHQgbmFtZT0iVEFCX1FVSVoiIHZhbHVlPSJRdWl6Ii8+DQoJCTx1aXRleHQgbmFtZT0iVEFCX09VVExJTkUiIHZhbHVlPSJTdHJ1a3R1ciIvPg0KCQk8dWl0ZXh0IG5hbWU9IlRBQl9USFVNQiIgdmFsdWU9Ik1pbmlhdHVyIi8+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HVpdGV4dCBuYW1lPSJDT1VSU0VfU1RBVFVTIiB2YWx1ZT0iTW9kdWxzdGF0dXMiLz4NCgkJPHVpdGV4dCBuYW1lPSJQQVNTRURfU1RSSU5HIiB2YWx1ZT0iRXJmb2xncmVpY2giLz4NCgkJPHVpdGV4dCBuYW1lPSJGQUlMRURfU1RSSU5HIiB2YWx1ZT0iRmVobGdlc2NobGFnZW4iLz4NCgkJPCEtLXF1aXogcG9kIGFuZCBtZXNzYWdlIGJveCB0ZXh0cy0tPg0KCQk8dWl0ZXh0IG5hbWU9IlFVSVpQT0RfUVVJWl9BVFRFTVBUIiB2YWx1ZT0iUXVpenZlcnN1Y2g6Ii8+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DQoJCTx1aXRleHQgbmFtZT0iUVVJWlBPRF9RVUVTQVRNUFRfU1RSIiB2YWx1ZT0iVmVyc3VjaDogJW4gdm9uICV0Ii8+DQoJCTx1aXRleHQgbmFtZT0iUVVJWlBPRF9RVUVTVFlQRV9TVFIiIHZhbHVlPSJUeXA6ICVzIi8+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QXVzIi8+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DQoJPGxhbmd1YWdlIGlkPSJm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mVydGlzc2VtZW50IGNvbmNlcm5hbnQgbGEgcGnDqGNlIGpvaW50ZSIvPg0KCQk8dWl0ZXh0IG5hbWU9IkFUVEFDSE1FTlRfUFJFVklFV19XQVJOSU5HTVNHIiB2YWx1ZT0iTGVzIHBpw6hjZXMgam9pbnRlcyBuZSBwZXV2ZW50IHBhcyDDqnRyZSBvdXZlcnRlcyBlbiBtb2RlIEFwZXLDp3UuIFV0aWxpc2V6IGxhIHB1YmxpY2F0aW9uIHBvdXIgYWZmaWNoZXIgbGVzIHLDqXN1bHRhdHMuIi8+DQoJCTx1aXRleHQgbmFtZT0iQ09MTEFCX0xPQ0FMX1BMQVlCQUNLX01TRyIgdmFsdWU9IkxlIGNvbnRlbnUgZXN0IGx1IGxvY2FsZW1lbnQuIExhIGNvbGxhYm9yYXRpb24gbuKAmWVzdCBwYXMgcHJpc2UgZW4gY2hhcmdlIHBvdXIgY2UgbW9kZS4iLz4NCgkJPHVpdGV4dCBuYW1lPSJDT0xMQUJfTE9DQUxfUExBWUJBQ0tfVElUTEUiIHZhbHVlPSJMZWN0dXJlIGxvY2FsZSIvPg0KCQk8dWl0ZXh0IG5hbWU9IkNPTExBQl9MT0NBTF9QTEFZQkFDS0JUTiIgdmFsdWU9Ik9rIi8+DQoJCTx1aXRleHQgbmFtZT0iVU5OQU1FRFNMSURFVElUTEUiIHZhbHVlPSJEaWFwb3NpdGl2ZSAlbiIvPg0KCQk8IS0tIHN1YnN0aXR1dGlvbjogJW4gPT0gc2xpZGUgbnVtYmVyIC0tPg0KCQk8IS0tIHN1YnN0aXR1dGlvbjogJXQgPT0gdG90YWwgc2xpZGUgY291bnQgLS0+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DQoJCTx1aXRleHQgbmFtZT0iU0NSVUJCQVJTVEFUVVNfVklEUExBWUlORyIgdmFsdWU9IkxlY3R1cmUgdmlkw6lvIGVuIGNvdXJzIi8+DQoJCTx1aXRleHQgbmFtZT0iU0NSVUJCQVJTVEFUVVNfTE9BRElORyIgdmFsdWU9IkNoYXJnZW1lbnQgZW4gY291cnMiLz4NCgkJPHVpdGV4dCBuYW1lPSJTQ1JVQkJBUlNUQVRVU19CVUZGRVJJTkciIHZhbHVlPSJNaXNlIGVuIG3DqW1vaXJlIi8+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DQoJCTx1aXRleHQgbmFtZT0iRUxBUFNFRCIgdmFsdWU9IiVtIG1pbnV0ZXMgJXMgc2Vjb25kZXMgcmVzdGFudGVzIi8+DQoJCTx1aXRleHQgbmFtZT0iTk9URk9VTkQiIHZhbHVlPSJSaWVuIHRyb3V2w6kiLz4NCgkJPHVpdGV4dCBuYW1lPSJBVFRBQ0hNRU5UUyIgdmFsdWU9IlBpw6hjZXMgam9pbnRlcyIvPg0KCQk8IS0tIHN1YnN0aXR1dGlvbjogJXAgPT0gY3VycmVudCBzcGVha2VyJ3MgdGl0bGUgLS0+DQoJCTx1aXRleHQgbmFtZT0iQklPV0lOX1RJVExFIiB2YWx1ZT0iQmlvIDogJXAiLz4NCgkJPHVpdGV4dCBuYW1lPSJCSU9CVE5fVElUTEUiIHZhbHVlPSJCaW8gOiIvPg0KCQk8dWl0ZXh0IG5hbWU9IkRJVklERVJCVE5fVElUTEUiIHZhbHVlPSJ8Ii8+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HVpdGV4dCBuYW1lPSJDT1VSU0VfU1RBVFVTIiB2YWx1ZT0iU3RhdHV0IGR1IG1vZHVsZSIvPg0KCQk8dWl0ZXh0IG5hbWU9IlBBU1NFRF9TVFJJTkciIHZhbHVlPSJSw6l1c3NpIi8+DQoJCTx1aXRleHQgbmFtZT0iRkFJTEVEX1NUUklORyIgdmFsdWU9IkVjaG91w6kiLz4NCgkJPCEtLXF1aXogcG9kIGFuZCBtZXNzYWdlIGJveCB0ZXh0cy0tPg0KCQk8dWl0ZXh0IG5hbWU9IlFVSVpQT0RfUVVJWl9BVFRFTVBUIiB2YWx1ZT0iVGVudGF0aXZlIGRlIHF1ZXN0aW9ubmFpcmUgOiIvPg0KCQk8dWl0ZXh0IG5hbWU9IlFVSVpQT0RfUVVJWl9BVFRFTVBUX1ZBTFVFIiB2YWx1ZT0iJW4gc3VyICV0Ii8+DQoJCTx1aXRleHQgbmFtZT0iUVVJWlBPRF9RVUlaX1NDT1JFIiB2YWx1ZT0iTm90ZSBvYnRlbnVlIDoiLz4NCgkJPHVpdGV4dCBuYW1lPSJRVUlaUE9EX1FVSVpfUEFTU1NDT1JFIiB2YWx1ZT0iTm90ZSBkJ2FkbWlzc2liaWxpdMOpwqA6Ii8+DQoJCTx1aXRleHQgbmFtZT0iUVVJWlBPRF9RVUlaX01BWFNDT1JFIiB2YWx1ZT0iTm90ZSBtYXhpbWFsZSA6Ii8+DQoJCTx1aXRleHQgbmFtZT0iUVVJWlBPRF9RVUVTQVRNUFRfU1RSIiB2YWx1ZT0iVGVudGF0aXZlIDogJW4gc3VyICV0Ii8+DQoJCTx1aXRleHQgbmFtZT0iUVVJWlBPRF9RVUVTVFlQRV9TVFIiIHZhbHVlPSJUeXBlOiAlcyIvPg0KCQk8dWl0ZXh0IG5hbWU9IlFVSVpQT0RfUVVFU1RZUEVfR1JEIiB2YWx1ZT0iTm90w6kiLz4NCgkJPHVpdGV4dCBuYW1lPSJRVUlaUE9EX1FVRVNUWVBFX1NWWSIgdmFsdWU9IkVucXXDqnRlIi8+DQoJCTx1aXRleHQgbmFtZT0iUVVJWlBPRF9RVUlaQVRNUFRfSU5GIiB2YWx1ZT0iSWxsaW1pdMOpIi8+DQoJCTx1aXRleHQgbmFtZT0iUVVJWlBPRF9RVUVTQVRNUFRfSU5GIiB2YWx1ZT0iSWxsaW1pdMOpIi8+DQoJCTx1aXRleHQgbmFtZT0iV0FSTklOR01TR19ZRVNTVFJJTkciIHZhbHVlPSJPdWkiLz4NCgkJPHVpdGV4dCBuYW1lPSJXQVJOSU5HTVNHX05PU1RSSU5HIiB2YWx1ZT0iTm9uIi8+DQoJCTx1aXRleHQgbmFtZT0iV0FSTklOR01TR19USVRMRVNUUklORyIgdmFsdWU9IkF2ZXJ0aXNzZW1lbnQgZGUgbmF2aWdhdGlvbiBkdSBxdWVzdGlvbm5haXJlIi8+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DQoJCTx1aWZvbnQgbmFtZT0iRk9OVF9QUkVTRU5URVJUSVRMRSIgdmFsdWU9IlZlcmRhbmEsMTE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ua3u+S7mOODleOCoeOCpOODq+itpuWRiiIvPg0KCQk8dWl0ZXh0IG5hbWU9IkFUVEFDSE1FTlRfUFJFVklFV19XQVJOSU5HTVNHIiB2YWx1ZT0i5re75LuY44OV44Kh44Kk44Or44Gv44OX44Os44OT44Ol44O844Oi44O844OJ44Gn44Gv6ZaL44GN44G+44Gb44KT44CC44OR44OW44Oq44OD44K344Ol44KS5L2/55So44GX44Gm57WQ5p6c44KS6KGo56S644GX44Gm44GP44Gg44GV44GE44CCIi8+DQoJCTx1aXRleHQgbmFtZT0iQ09MTEFCX0xPQ0FMX1BMQVlCQUNLX01TRyIgdmFsdWU9IuOCs+ODs+ODhuODs+ODhOOBr+ODreODvOOCq+ODq+OBp+WGjeeUn+OBleOCjOOBpuOBhOOBvuOBmeOAguOBk+OBruODouODvOODieOBp+OBr+WFseWQjOS9nOalreOBp+OBjeOBvuOBm+OCk+OAgiIvPg0KCQk8dWl0ZXh0IG5hbWU9IkNPTExBQl9MT0NBTF9QTEFZQkFDS19USVRMRSIgdmFsdWU9IuODreODvOOCq+ODq+WGjeeUnyIvPg0KCQk8dWl0ZXh0IG5hbWU9IkNPTExBQl9MT0NBTF9QTEFZQkFDS0JUTiIgdmFsdWU9Ik9LIi8+DQoJCTx1aXRleHQgbmFtZT0iVU5OQU1FRFNMSURFVElUTEUiIHZhbHVlPSLjgrnjg6njgqTjg4kgOiAlbiIvPg0KCQk8IS0tIHN1YnN0aXR1dGlvbjogJW4gPT0gc2xpZGUgbnVtYmVyIC0tPg0KCQk8IS0tIHN1YnN0aXR1dGlvbjogJXQgPT0gdG90YWwgc2xpZGUgY291bnQgLS0+DQoJCTx1aXRleHQgbmFtZT0iU0NSVUJCQVJTVEFUVVNfU0xJREVJTkZPIiB2YWx1ZT0i44K544Op44Kk44OJIDogJW4gLyAldCB8ICIvPg0KCQk8dWl0ZXh0IG5hbWU9IlNDUlVCQkFSU1RBVFVTX1NUT1BQRUQiIHZhbHVlPSLlgZzmraIiLz4NCgkJPHVpdGV4dCBuYW1lPSJTQ1JVQkJBUlNUQVRVU19QTEFZSU5HIiB2YWx1ZT0i5YaN55Sf5LitIi8+DQoJCTx1aXRleHQgbmFtZT0iU0NSVUJCQVJTVEFUVVNfTk9BVURJTyIgdmFsdWU9Iumfs+WjsOOBquOBlyIvPg0KCQk8dWl0ZXh0IG5hbWU9IlNDUlVCQkFSU1RBVFVTX1ZJRFBMQVlJTkciIHZhbHVlPSLjg5Pjg4fjgqrlho3nlJ/kuK0iLz4NCgkJPHVpdGV4dCBuYW1lPSJTQ1JVQkJBUlNUQVRVU19MT0FESU5HIiB2YWx1ZT0i44Ot44O844OJ5LitIi8+DQoJCTx1aXRleHQgbmFtZT0iU0NSVUJCQVJTVEFUVVNfQlVGRkVSSU5HIiB2YWx1ZT0i44OQ44OD44OV44Kh5LitIi8+DQoJCTx1aXRleHQgbmFtZT0iU0NSVUJCQVJTVEFUVVNfUVVFU1RJT04iIHZhbHVlPSLos6rllY/jgavnrZTjgYjjgabkuIvjgZXjgYQiLz4NCgkJPHVpdGV4dCBuYW1lPSJTQ1JVQkJBUlNUQVRVU19SRVZJRVdRVUlaIiB2YWx1ZT0i44Kv44Kk44K644KS44Os44OT44Ol44O844GX44Gm44GE44G+44GZIi8+DQoJCTwhLS0gc3Vic3RpdHV0aW9uOiAlbSA9PSBtaW51dGVzIHJlbWFpbmluZyAtLT4NCgkJPCEtLSBzdWJzdGl0dXRpb246ICVzID09IHNlY29uZHMgcmVtYWluaW5nIC0tPg0KCQk8dWl0ZXh0IG5hbWU9IkVMQVBTRUQiIHZhbHVlPSLmrovjgoogOiAlbSDliIYgJXMg56eSIi8+DQoJCTx1aXRleHQgbmFtZT0iTk9URk9VTkQiIHZhbHVlPSLkvZXjgoLopovjgaTjgYvjgorjgb7jgZvjgpMiLz4NCgkJPHVpdGV4dCBuYW1lPSJBVFRBQ0hNRU5UUyIgdmFsdWU9Iua3u+S7mCIvPg0KCQk8IS0tIHN1YnN0aXR1dGlvbjogJXAgPT0gY3VycmVudCBzcGVha2VyJ3MgdGl0bGUgLS0+DQoJCTx1aXRleHQgbmFtZT0iQklPV0lOX1RJVExFIiB2YWx1ZT0i57WM5q20IDogJXAiLz4NCgkJPHVpdGV4dCBuYW1lPSJCSU9CVE5fVElUTEUiIHZhbHVlPSLntYzmrbQiLz4NCgkJPHVpdGV4dCBuYW1lPSJESVZJREVSQlROX1RJVExFIiB2YWx1ZT0ifCIvPg0KCQk8dWl0ZXh0IG5hbWU9IkNPTlRBQ1RCVE5fVElUTEUiIHZhbHVlPSLjgYrllY/jgYTlkIjjgo/jgZsiLz4NCgkJPHVpdGV4dCBuYW1lPSJUQUJfUVVJWiIgdmFsdWU9IuOCr+OCpOOCuiIvPg0KCQk8dWl0ZXh0IG5hbWU9IlRBQl9PVVRMSU5FIiB2YWx1ZT0i44Ki44Km44OI44Op44Kk44OzIi8+DQoJCTx1aXRleHQgbmFtZT0iVEFCX1RIVU1CIiB2YWx1ZT0i44K144Og44ON44O844OrIi8+DQoJCTx1aXRleHQgbmFtZT0iVEFCX05PVEVTIiB2YWx1ZT0i44OO44O844OIIi8+DQoJCTx1aXRleHQgbmFtZT0iVEFCX1NFQVJDSCIgdmFsdWU9IuaknOe0oiIvPg0KCQk8dWl0ZXh0IG5hbWU9IlNMSURFX0hFQURJTkciIHZhbHVlPSLjgrnjg6njgqTjg4njgr/jgqTjg4jjg6siLz4NCgkJPHVpdGV4dCBuYW1lPSJEVVJBVElPTl9IRUFESU5HIiB2YWx1ZT0i6ZW344GVIi8+DQoJCTx1aXRleHQgbmFtZT0iU0VBUkNIX0hFQURJTkciIHZhbHVlPSLmpJzntKLjgZnjgovjg4bjgq3jgrnjg4ggOiAiLz4NCgkJPHVpdGV4dCBuYW1lPSJUSFVNQl9IRUFESU5HIiB2YWx1ZT0i44K544Op44Kk44OJIi8+DQoJCTx1aXRleHQgbmFtZT0iVEhVTUJfSU5GTyIgdmFsdWU9IuOCueODqeOCpOODieOCv+OCpOODiOODqyAvIOmVt+OBlSIvPg0KCQk8dWl0ZXh0IG5hbWU9IkFUVEFDSE5BTUVfSEVBRElORyIgdmFsdWU9IuODleOCoeOCpOODq+WQjSIvPg0KCQk8dWl0ZXh0IG5hbWU9IkFUVEFDSFNJWkVfSEVBRElORyIgdmFsdWU9IuOCteOCpOOCuiIvPg0KCQk8dWl0ZXh0IG5hbWU9IlNMSURFX05PVEVTIiB2YWx1ZT0i44K544Op44Kk44OJ44OO44O844OIIi8+DQoJCTx1aXRleHQgbmFtZT0iQ09VUlNFX1NUQVRVUyIgdmFsdWU9IuODouOCuOODpeODvOODq+OCueODhuODvOOCv+OCuSIvPg0KCQk8dWl0ZXh0IG5hbWU9IlBBU1NFRF9TVFJJTkciIHZhbHVlPSLlkIjmoLwiLz4NCgkJPHVpdGV4dCBuYW1lPSJGQUlMRURfU1RSSU5HIiB2YWx1ZT0i5LiN5ZCI5qC8Ii8+DQoJCTwhLS1xdWl6IHBvZCBhbmQgbWVzc2FnZSBib3ggdGV4dHMtLT4NCgkJPHVpdGV4dCBuYW1lPSJRVUlaUE9EX1FVSVpfQVRURU1QVCIgdmFsdWU9IuOCr+OCpOOCuuippuihjOWbnuaVsCA6ICIvPg0KCQk8dWl0ZXh0IG5hbWU9IlFVSVpQT0RfUVVJWl9BVFRFTVBUX1ZBTFVFIiB2YWx1ZT0iJW4gLyAldCIvPg0KCQk8dWl0ZXh0IG5hbWU9IlFVSVpQT0RfUVVJWl9TQ09SRSIgdmFsdWU9IuOCueOCs+OCoiA6ICIvPg0KCQk8dWl0ZXh0IG5hbWU9IlFVSVpQT0RfUVVJWl9QQVNTU0NPUkUiIHZhbHVlPSLlkIjmoLzngrkgOiIvPg0KCQk8dWl0ZXh0IG5hbWU9IlFVSVpQT0RfUVVJWl9NQVhTQ09SRSIgdmFsdWU9IuacgOmrmOW+l+eCuSA6ICIvPg0KCQk8dWl0ZXh0IG5hbWU9IlFVSVpQT0RfUVVFU0FUTVBUX1NUUiIgdmFsdWU9IuippuihjOWbnuaVsCA6ICVuIC8gJXQiLz4NCgkJPHVpdGV4dCBuYW1lPSJRVUlaUE9EX1FVRVNUWVBFX1NUUiIgdmFsdWU9IuOCv+OCpOODlyA6ICVzIi8+DQoJCTx1aXRleHQgbmFtZT0iUVVJWlBPRF9RVUVTVFlQRV9HUkQiIHZhbHVlPSLoqZXkvqEiLz4NCgkJPHVpdGV4dCBuYW1lPSJRVUlaUE9EX1FVRVNUWVBFX1NWWSIgdmFsdWU9IuOCouODs+OCseODvOODiCIvPg0KCQk8dWl0ZXh0IG5hbWU9IlFVSVpQT0RfUVVJWkFUTVBUX0lORiIgdmFsdWU9IueEoeWItumZkCIvPg0KCQk8dWl0ZXh0IG5hbWU9IlFVSVpQT0RfUVVFU0FUTVBUX0lORiIgdmFsdWU9IueEoeWItumZkCIvPg0KCQk8dWl0ZXh0IG5hbWU9IldBUk5JTkdNU0dfWUVTU1RSSU5HIiB2YWx1ZT0i44Gv44GEIi8+DQoJCTx1aXRleHQgbmFtZT0iV0FSTklOR01TR19OT1NUUklORyIgdmFsdWU9IuOBhOOBhOOBiCIvPg0KCQk8dWl0ZXh0IG5hbWU9IldBUk5JTkdNU0dfVElUTEVTVFJJTkciIHZhbHVlPSLjgq/jgqTjgrrjga7jg4rjg5PjgrLjg7zjgrfjg6fjg7PjgavplqLjgZnjgovorablkYoiLz4NCgkJPHVpdGV4dCBuYW1lPSJXQVJOSU5HTVNHX01TR1NUUklORyIgdmFsdWU9IuOBk+OBruOCr+OCpOOCuuOBq+OBr+OAgeOBvuOBoOino+etlOOBl+OBpuOBhOOBquOBhOizquWVj+OBjOOBguOCiuOBvuOBmeOAgiYjeEE7JiN4QTsg44Kv44Kk44K644KS57WC5LqG44GZ44KL44Gr44Gv44CB44CM44Gv44GE44CN44KS44Kv44Oq44OD44Kv44GX44G+44GZ44CC44Kv44Kk44K644KS57aa6KGM44GZ44KL44Gr44Gv44CB44CM44GE44GE44GI44CN44KS44Kv44Oq44OD44Kv44GX44G+44GZ44CCIi8+DQoJCTx1aXRleHQgbmFtZT0iSU5GT1JNQVRJT05fSDI2NF9GTEFTSFBMQVlFUiIgdmFsdWU9IuOBiuS9v+OBhOOBruOCs+ODs+ODlOODpeODvOOCv+OBq+ePvuWcqOOCpOODs+OCueODiOODvOODq+OBleOCjOOBpuOBhOOCiyBGbGFzaCBQbGF5ZXIg44Gu44OQ44O844K444On44Oz44Gv44CB44GT44Gu44OT44OH44Kq44KS44K144Od44O844OI44GX44Gm44GE44G+44Gb44KT44CC5pyA5paw44GuIEZsYXNoIFBsYXllciDjgpLjg4Djgqbjg7Pjg63jg7zjg4njgZnjgovjgavjga/jgIHjg5Pjg4fjgqrpoJjln5/jgpLjgq/jg6rjg4Pjgq/jgZfjgabjgY/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C5Yqg6ICF44Gr6KaL44Gb44KLIi8+DQoJCTx1aXRleHQgbmFtZT0iTVVURSIgdmFsdWU9IuODn+ODpeODvOODiCIvPg0KCQk8dWl0ZXh0IG5hbWU9IkRPQ1dSQVBfVElUTEUiIHZhbHVlPSJQcmVzZW50ZXIg5re75LuY44OV44Kh44Kk44OrIi8+DQoJCTx1aXRleHQgbmFtZT0iRE9DV1JBUF9NU0ciIHZhbHVlPSLjg57jgqTjgrPjg7Pjg5Tjg6Xjg7zjgr/jgavkv53lrZgiLz4NCgkJPHVpdGV4dCBuYW1lPSJET0NXUkFQX1BST01QVCIgdmFsdWU9IuOCr+ODquODg+OCr+OBl+OBpuODgOOCpuODs+ODreODvOODiSIvPg0KCTwvbGFuZ3VhZ2U+DQoJPGxhbmd1YWdlIGlkPSJrbyI+DQoJCTwhLS0gZm9ybWF0IGZvciB1aWZvbnQgdmFsdWUgaXMgImZvbnQsc2l6ZSxpc2JvbGQsaXNpdGFsaWMsaXNzaGFkb3dlZCIgLS0+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DQoJCTx1aWZvbnQgbmFtZT0iRk9OVF9FTEFQU0VEVElNRSIgdmFsdWU9IlZlcmRhbmEsMTEsdHJ1ZSxmYWxzZSxmYWxzZSIvPg0KCQk8dWlmb250IG5hbWU9IkZPTlRfVVRJTFNNRU5VIiB2YWx1ZT0iVmVyZGFuYSw5LHRydWUsZmFsc2UsZmFsc2UiLz4NCgkJPHVpZm9udCBuYW1lPSJGT05UX1RBQlMiIHZhbHVlPSJWZXJkYW5hLDExLGZhbHNlLGZhbHNlLGZhbHNlIi8+DQoJCTx1aWZvbnQgbmFtZT0iRk9OVF9QUkVTRU5UQVRJT05OQU1FIiB2YWx1ZT0iVmVyZGFuYSwxNSxmYWxzZSxmYWxzZSx0cnVlIi8+DQoJCTx1aWZvbnQgbmFtZT0iRk9OVF9QUkVTRU5URVJOQU1FIiB2YWx1ZT0iVmVyZGFuYSwxNSx0cnVlLGZhbHNlLHRydWUiLz4NCgkJPHVpZm9udCBuYW1lPSJGT05UX1BSRVNFTlRFUlRJVExFIiB2YWx1ZT0iVmVyZGFuYSwxMSxmYWxzZSxmYWxzZSx0cnVlIi8+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MTEsZmFsc2UsZmFsc2UsdHJ1ZSIvPg0KCQk8dWlmb250IG5hbWU9IkZPTlRfQklPV0lOIiB2YWx1ZT0iVmVyZGFuYSwxMSxmYWxzZSxmYWxzZSxmYWxzZSIvPg0KCQk8dWlmb250IG5hbWU9IkZPTlRfTElTVEhFQURJTkciIHZhbHVlPSJWZXJkYW5hLDExLGZhbHNlLGZhbHNlLGZhbHNlIi8+DQoJCTx1aWZvbnQgbmFtZT0iRk9OVF9XSU5USVRMRSIgdmFsdWU9IlZlcmRhbmEsMTE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7LKo67aAIO2MjOydvCDqsr3qs6AiLz4NCgkJPHVpdGV4dCBuYW1lPSJBVFRBQ0hNRU5UX1BSRVZJRVdfV0FSTklOR01TRyIgdmFsdWU9IuuvuOumrOuztOq4sCDrqqjrk5zsl5DshJzripQg7LKo67aAIO2MjOydvOydtCDsl7Trpqzsp4Ag7JWK7Iq164uI64ukLiDqsrDqs7zrpbwg67O066Ck66m0IOqyjOyLnCDquLDriqXsnYQg7IKs7Jqp7ZWY7Iut7Iuc7JikLiIvPg0KCQk8dWl0ZXh0IG5hbWU9IkNPTExBQl9MT0NBTF9QTEFZQkFDS19NU0ciIHZhbHVlPSLsvZjthZDtirjqsIAg66Gc7Lus7JeQ7IScIOyerOyDnSDspJHsnoXri4jri6QuIOydtCDrqqjrk5zsl5DshJzripQg6rO164+ZIOyekeyXheydhCDsiJjtlontlaAg7IiYIOyXhuyKteuLiOuLpC4iLz4NCgkJPHVpdGV4dCBuYW1lPSJDT0xMQUJfTE9DQUxfUExBWUJBQ0tfVElUTEUiIHZhbHVlPSLroZzsu6wg7J6s7IOdIi8+DQoJCTx1aXRleHQgbmFtZT0iQ09MTEFCX0xPQ0FMX1BMQVlCQUNLQlROIiB2YWx1ZT0i7ZmV7J24Ii8+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DQoJCTwhLS0gc3Vic3RpdHV0aW9uOiAlcyA9PSBzZWNvbmRzIHJlbWFpbmluZyAtLT4NCgkJPHVpdGV4dCBuYW1lPSJFTEFQU0VEIiB2YWx1ZT0iJW3rtoQgJXPstIgg64Ko7J2MIi8+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DQoJCTx1aXRleHQgbmFtZT0iQklPQlROX1RJVExFIiB2YWx1ZT0i6rK966ClIOyGjOqwnCIvPg0KCQk8dWl0ZXh0IG5hbWU9IkRJVklERVJCVE5fVElUTEUiIHZhbHVlPSJ8Ii8+DQoJCTx1aXRleHQgbmFtZT0iQ09OVEFDVEJUTl9USVRMRSIgdmFsdWU9IuyXsOudveyymCIvPg0KCQk8dWl0ZXh0IG5hbWU9IlRBQl9RVUlaIiB2YWx1ZT0i7YC07KaI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HVpdGV4dCBuYW1lPSJDT1VSU0VfU1RBVFVTIiB2YWx1ZT0i66qo65OIIOyDge2DnCIvPg0KCQk8dWl0ZXh0IG5hbWU9IlBBU1NFRF9TVFJJTkciIHZhbHVlPSLtlanqsqkiLz4NCgkJPHVpdGV4dCBuYW1lPSJGQUlMRURfU1RSSU5HIiB2YWx1ZT0i67aI7ZWp6rKpIi8+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DQoJCTx1aXRleHQgbmFtZT0iUVVJWlBPRF9RVUlaX1BBU1NTQ09SRSIgdmFsdWU9Iu2GteqzvCDsoJDsiJg6Ii8+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E7ZWY7KeAIOyViuydgCDsp4jrrLjsnbQg7J6I7Iq164uI64ukLiYjeEE7JiN4QTvtgLTspojrpbwg7KKF66OM7ZWY66Ck66m0IFvsmIhd66W8IO2BtOumre2VmOqzoCwg7YC07KaI66W8IOqzhOyGje2VmOugpOuptCBb7JWE64uI7JikXeulvCDtgbTrpq3tlZjsi63si5zsmKQuIi8+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DQoJCTx1aXRleHQgbmFtZT0iRE9DV1JBUF9QUk9NUFQiIHZhbHVlPSLtgbTrpq3tlZjsl6wg64uk7Jq066Gc65OcIi8+DQoJPC9sYW5ndWFnZT4NCgk8bGFuZ3VhZ2UgaWQ9ImVz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2aXNvIGRlIGFyY2hpdm8gYWRqdW50byIvPg0KCQk8dWl0ZXh0IG5hbWU9IkFUVEFDSE1FTlRfUFJFVklFV19XQVJOSU5HTVNHIiB2YWx1ZT0iTm8gZXMgcG9zaWJsZSBhYnJpciBsb3MgYXJjaGl2b3MgYWRqdW50b3MgZW4gZWwgbW9kbyBkZSBwcmV2aXN1YWxpemFjacOzbi4gVXNlIFB1YmxpY2FyIHBhcmEgdmVyIGxvcyByZXN1bHRhZG9zLiIvPg0KCQk8dWl0ZXh0IG5hbWU9IkNPTExBQl9MT0NBTF9QTEFZQkFDS19NU0ciIHZhbHVlPSJFbCBjb250ZW5pZG8gc2UgZXN0w6EgcmVwcm9kdWNpZW5kbyBsb2NhbG1lbnRlLiBMYSBjb2xhYm9yYWNpw7NuIG5vIGZ1bmNpb25hIGVuIGVzdGUgbW9kby4iLz4NCgkJPHVpdGV4dCBuYW1lPSJDT0xMQUJfTE9DQUxfUExBWUJBQ0tfVElUTEUiIHZhbHVlPSJSZXByb2R1Y2Npw7NuIGxvY2FsIi8+DQoJCTx1aXRleHQgbmFtZT0iQ09MTEFCX0xPQ0FMX1BMQVlCQUNLQlROIiB2YWx1ZT0iT2siLz4NCgkJPHVpdGV4dCBuYW1lPSJVTk5BTUVEU0xJREVUSVRMRSIgdmFsdWU9IkRpYXBvc2l0aXZhICVu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RldGVuaWRhIi8+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DQoJCTx1aXRleHQgbmFtZT0iU0NSVUJCQVJTVEFUVVNfUkVWSUVXUVVJWiIgdmFsdWU9IlJldmlzYW5kbyBwcnVlYmEiLz4NCgkJPCEtLSBzdWJzdGl0dXRpb246ICVtID09IG1pbnV0ZXMgcmVtYWluaW5nIC0tPg0KCQk8IS0tIHN1YnN0aXR1dGlvbjogJXMgPT0gc2Vjb25kcyByZW1haW5pbmcgLS0+DQoJCTx1aXRleHQgbmFtZT0iRUxBUFNFRCIgdmFsdWU9IiVtIG1pbnV0b3MgJXMgc2VndW5kb3MgcmVzdGFudGVzIi8+DQoJCTx1aXRleHQgbmFtZT0iTk9URk9VTkQiIHZhbHVlPSJObyBzZSBoYSBlbmNvbnRyYWRvIG5hZGEiLz4NCgkJPHVpdGV4dCBuYW1lPSJBVFRBQ0hNRU5UUyIgdmFsdWU9IkFyY2hpdm9zIGFkanVudG9zIi8+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DQoJCTx1aXRleHQgbmFtZT0iQVRUQUNIU0laRV9IRUFESU5HIiB2YWx1ZT0iVGFtYcOxbyIvPg0KCQk8dWl0ZXh0IG5hbWU9IlNMSURFX05PVEVTIiB2YWx1ZT0iTm90YXMgZGUgZGlhcG9zaXRpdmEiLz4NCgkJPHVpdGV4dCBuYW1lPSJDT1VSU0VfU1RBVFVTIiB2YWx1ZT0iRXN0YWRvIGRlIG1vZHVsbyIvPg0KCQk8dWl0ZXh0IG5hbWU9IlBBU1NFRF9TVFJJTkciIHZhbHVlPSJBcHJvYmFkbyIvPg0KCQk8dWl0ZXh0IG5hbWU9IkZBSUxFRF9TVFJJTkciIHZhbHVlPSJTdXNwZW5zbyIvPg0KCQk8IS0tcXVpeiBwb2QgYW5kIG1lc3NhZ2UgYm94IHRleHRzLS0+DQoJCTx1aXRleHQgbmFtZT0iUVVJWlBPRF9RVUlaX0FUVEVNUFQiIHZhbHVlPSJJbnRlbnRvIGRlIHBydWViYToiLz4NCgkJPHVpdGV4dCBuYW1lPSJRVUlaUE9EX1FVSVpfQVRURU1QVF9WQUxVRSIgdmFsdWU9IiVuIGRlICV0Ii8+DQoJCTx1aXRleHQgbmFtZT0iUVVJWlBPRF9RVUlaX1NDT1JFIiB2YWx1ZT0iUHVudHVhY2nDs246Ii8+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DQoJCTx1aXRleHQgbmFtZT0iV0FSTklOR01TR19ZRVNTVFJJTkciIHZhbHVlPSJTw60iLz4NCgkJPHVpdGV4dCBuYW1lPSJXQVJOSU5HTVNHX05PU1RSSU5HIiB2YWx1ZT0iTm8iLz4NCgkJPHVpdGV4dCBuYW1lPSJXQVJOSU5HTVNHX1RJVExFU1RSSU5HIiB2YWx1ZT0iQXZpc28gZGUgbmF2ZWdhY2nDs24gZGUgcHJ1ZWJhIi8+DQoJCTx1aXRleHQgbmFtZT0iV0FSTklOR01TR19NU0dTVFJJTkciIHZhbHVlPSJIYXkgcHJlZ3VudGFzIHNpbiBpbnRlbnRvcyBlbiBlc3RhIHBydWViYS4mI3hBOyYjeEE7UGFyYSBzYWxpciBkZSBsYSBwcnVlYmEsIGhhZ2EgY2xpYyBlbiBTw60uIFBhcmEgY29udGludWFyLCBoYWdhIGNsaWMgZW4gTm8uIi8+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DQoJCTwhLS0gc3Vic3RpdHV0aW9uOiAlbiA9PSBzbGlkZSBudW1iZXIgLS0+DQoJCTx1aXRleHQgbmFtZT0iQk9PS01BUktTTElERSIgdmFsdWU9IkFkb2JlIFByZXNlbnRlcjogJXAgJXMiLz4NCgkJPHVpdGV4dCBuYW1lPSJTSE9XU0lERUJBUiIgdmFsdWU9Ik1vc3RyYXIgYmFycmEgbGF0ZXJhbCBhIGxvcyBwYXJ0aWNpcGFudGVzIi8+DQoJCTx1aXRleHQgbmFtZT0iTVVURSIgdmFsdWU9Ik11ZG8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DQoJPGxhbmd1YWdlIGlkPSJwd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mlzbyBkZSBhbmV4byIvPg0KCQk8dWl0ZXh0IG5hbWU9IkFUVEFDSE1FTlRfUFJFVklFV19XQVJOSU5HTVNHIiB2YWx1ZT0iT3MgYW5leG9zIG7Do28gc8OjbyBhYmVydG9zIG5vIG1vZG8gZGUgVmlzdWFsaXphw6fDo28uIFVzZSBvIGNvbWFuZG8gZGUgcHVibGljYcOnw6NvIHBhcmEgdmVyIG9zIHJlc3VsdGFkb3MuIi8+DQoJCTx1aXRleHQgbmFtZT0iQ09MTEFCX0xPQ0FMX1BMQVlCQUNLX01TRyIgdmFsdWU9Ik8gY29udGXDumRvIGVzdMOhIHNlbmRvIHJlcHJvZHV6aWRvIGxvY2FsbWVudGUuQSBjb2xhYm9yYcOnw6NvIG7Do28gZnVuY2lvbmEgbmVzdGUgbW9kby4iLz4NCgkJPHVpdGV4dCBuYW1lPSJDT0xMQUJfTE9DQUxfUExBWUJBQ0tfVElUTEUiIHZhbHVlPSJSZXByb2R1w6fDo28gbG9jYWwiLz4NCgkJPHVpdGV4dCBuYW1lPSJDT0xMQUJfTE9DQUxfUExBWUJBQ0tCVE4iIHZhbHVlPSJPayIv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GFyYWRvIi8+DQoJCTx1aXRleHQgbmFtZT0iU0NSVUJCQVJTVEFUVVNfUExBWUlORyIgdmFsdWU9IlJlcHJvZHV6aW5kbyIvPg0KCQk8dWl0ZXh0IG5hbWU9IlNDUlVCQkFSU1RBVFVTX05PQVVESU8iIHZhbHVlPSJTZW0gw6F1ZGlvIi8+DQoJCTx1aXRleHQgbmFtZT0iU0NSVUJCQVJTVEFUVVNfVklEUExBWUlORyIgdmFsdWU9IlbDrWRlbyBlbSByZXByb2R1w6fDo28iLz4NCgkJPHVpdGV4dCBuYW1lPSJTQ1JVQkJBUlNUQVRVU19MT0FESU5HIiB2YWx1ZT0iQ2FycmVnYW5kbyIvPg0KCQk8dWl0ZXh0IG5hbWU9IlNDUlVCQkFSU1RBVFVTX0JVRkZFUklORyIgdmFsdWU9IkFybWF6ZW5hbmRvIGVtIGJ1ZmZlciIvPg0KCQk8dWl0ZXh0IG5hbWU9IlNDUlVCQkFSU1RBVFVTX1FVRVNUSU9OIiB2YWx1ZT0iUmVzcG9uZGVyIHBlcmd1bnRhIi8+DQoJCTx1aXRleHQgbmFtZT0iU0NSVUJCQVJTVEFUVVNfUkVWSUVXUVVJWiIgdmFsdWU9IlJldmlzYW5kbyBxdWVzdGlvbsOhcmlvIi8+DQoJCTwhLS0gc3Vic3RpdHV0aW9uOiAlbSA9PSBtaW51dGVzIHJlbWFpbmluZyAtLT4NCgkJPCEtLSBzdWJzdGl0dXRpb246ICVzID09IHNlY29uZHMgcmVtYWluaW5nIC0tPg0KCQk8dWl0ZXh0IG5hbWU9IkVMQVBTRUQiIHZhbHVlPSIlbSBtaW51dG9zICVzIHNlZ3VuZG9zIHJlc3RhbnRlcyIvPg0KCQk8dWl0ZXh0IG5hbWU9Ik5PVEZPVU5EIiB2YWx1ZT0iTmFkYSBlbmNvbnRyYWRvIi8+DQoJCTx1aXRleHQgbmFtZT0iQVRUQUNITUVOVFMiIHZhbHVlPSJBbmV4b3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XRvIi8+DQoJCTx1aXRleHQgbmFtZT0iVEFCX1FVSVoiIHZhbHVlPSJRdWVzdC4iLz4NCgkJPHVpdGV4dCBuYW1lPSJUQUJfT1VUTElORSIgdmFsdWU9IkVzcXVlbWEiLz4NCgkJPHVpdGV4dCBuYW1lPSJUQUJfVEhVTUIiIHZhbHVlPSJNaW5pIi8+DQoJCTx1aXRleHQgbmFtZT0iVEFCX05PVEVTIiB2YWx1ZT0iTm90YXMiLz4NCgkJPHVpdGV4dCBuYW1lPSJUQUJfU0VBUkNIIiB2YWx1ZT0iQnVzY2EiLz4NCgkJPHVpdGV4dCBuYW1lPSJTTElERV9IRUFESU5HIiB2YWx1ZT0iVMOtdHVsbyBkbyBzbGlkZSIvPg0KCQk8dWl0ZXh0IG5hbWU9IkRVUkFUSU9OX0hFQURJTkciIHZhbHVlPSJEdXJhw6fDo28iLz4NCgkJPHVpdGV4dCBuYW1lPSJTRUFSQ0hfSEVBRElORyIgdmFsdWU9IlByb2N1cmFyIHRleHRvOiIvPg0KCQk8dWl0ZXh0IG5hbWU9IlRIVU1CX0hFQURJTkciIHZhbHVlPSJTbGlkZSIvPg0KCQk8dWl0ZXh0IG5hbWU9IlRIVU1CX0lORk8iIHZhbHVlPSJUw610dWxvL0R1cmHDp8OjbyBkbyBzbGlkZSIvPg0KCQk8dWl0ZXh0IG5hbWU9IkFUVEFDSE5BTUVfSEVBRElORyIgdmFsdWU9Ik5vbWUgZG8gYXJxdWl2byIvPg0KCQk8dWl0ZXh0IG5hbWU9IkFUVEFDSFNJWkVfSEVBRElORyIgdmFsdWU9IlRhbWFuaG8iLz4NCgkJPHVpdGV4dCBuYW1lPSJTTElERV9OT1RFUyIgdmFsdWU9IkFub3Rhw6fDtWVzIGRvIHNsaWRlIi8+DQoJCTx1aXRleHQgbmFtZT0iQ09VUlNFX1NUQVRVUyIgdmFsdWU9IlN0YXR1cyBkbyBtw7NkdWxvIi8+DQoJCTx1aXRleHQgbmFtZT0iUEFTU0VEX1NUUklORyIgdmFsdWU9IkFwcm92YWRvIi8+DQoJCTx1aXRleHQgbmFtZT0iRkFJTEVEX1NUUklORyIgdmFsdWU9IlJlcHJvdmFkbyIvPg0KCQk8IS0tcXVpeiBwb2QgYW5kIG1lc3NhZ2UgYm94IHRleHRzLS0+DQoJCTx1aXRleHQgbmFtZT0iUVVJWlBPRF9RVUlaX0FUVEVNUFQiIHZhbHVlPSJUZW50YXRpdmEgbm8gcXVlc3Rpb27DoXJpbzoiLz4NCgkJPHVpdGV4dCBuYW1lPSJRVUlaUE9EX1FVSVpfQVRURU1QVF9WQUxVRSIgdmFsdWU9IiVuIGRlICV0Ii8+DQoJCTx1aXRleHQgbmFtZT0iUVVJWlBPRF9RVUlaX1NDT1JFIiB2YWx1ZT0iUG9udHVhw6fDo286Ii8+DQoJCTx1aXRleHQgbmFtZT0iUVVJWlBPRF9RVUlaX1BBU1NTQ09SRSIgdmFsdWU9IlBvbnR1YcOnw6NvIGRlIGFwcm92YcOnw6NvOiIvPg0KCQk8dWl0ZXh0IG5hbWU9IlFVSVpQT0RfUVVJWl9NQVhTQ09SRSIgdmFsdWU9IlBvbnR1YcOnw6NvIG3DoXhpbWE6Ii8+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DQoJCTx1aXRleHQgbmFtZT0iUVVJWlBPRF9RVUlaQVRNUFRfSU5GIiB2YWx1ZT0iSW5maW5pdG8iLz4NCgkJPHVpdGV4dCBuYW1lPSJRVUlaUE9EX1FVRVNBVE1QVF9JTkYiIHZhbHVlPSJJbmZpbml0byIvPg0KCQk8dWl0ZXh0IG5hbWU9IldBUk5JTkdNU0dfWUVTU1RSSU5HIiB2YWx1ZT0iU2ltIi8+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DQoJPC9sYW5ndWFnZT4NCgk8bGFuZ3VhZ2UgaWQ9Iml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0dGFjaG1lbnQgV2FybmluZyIvPg0KCQk8dWl0ZXh0IG5hbWU9IkFUVEFDSE1FTlRfUFJFVklFV19XQVJOSU5HTVNHIiB2YWx1ZT0iQXR0YWNobWVudHMgZG8gbm90IG9wZW4gaW4gUHJldmlldyBtb2RlLiBQbGVhc2UgdXNlIHB1Ymxpc2ggdG8gc2VlIHRoZSByZXN1bHRzIi8+DQoJCTx1aXRleHQgbmFtZT0iVU5OQU1FRFNMSURFVElUTEUiIHZhbHVlPSJEaWFwb3NpdGl2YS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ludGVycm90dG8iLz4NCgkJPHVpdGV4dCBuYW1lPSJTQ1JVQkJBUlNUQVRVU19QTEFZSU5HIiB2YWx1ZT0iUmlwcm9kdXppb25lIi8+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DQoJCTx1aXRleHQgbmFtZT0iRUxBUFNFRCIgdmFsdWU9IiVtIE1pbnV0aSAlcyBTZWNvbmRpIHJpbWFuZW50aSIvPg0KCQk8dWl0ZXh0IG5hbWU9Ik5PVEZPVU5EIiB2YWx1ZT0iTmVzc3VuIGVsZW1lbnRvIHRyb3ZhdG8iLz4NCgkJPHVpdGV4dCBuYW1lPSJBVFRBQ0hNRU5UUyIgdmFsdWU9IkFsbGVnYXRp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DQoJCTx1aXRleHQgbmFtZT0iRFVSQVRJT05fSEVBRElORyIgdmFsdWU9IkR1cmF0YSIvPg0KCQk8dWl0ZXh0IG5hbWU9IlNFQVJDSF9IRUFESU5HIiB2YWx1ZT0iQ2VyY2EgdGVzdG86Ii8+DQoJCTx1aXRleHQgbmFtZT0iVEhVTUJfSEVBRElORyIgdmFsdWU9IkRpYXBvc2l0aXZhIi8+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DQoJCTx1aXRleHQgbmFtZT0iUVVJWlBPRF9RVUlaX1BBU1NTQ09SRSIgdmFsdWU9IlB1bnRlZ2dpbyBtaW5pbW86Ii8+DQoJCTx1aXRleHQgbmFtZT0iUVVJWlBPRF9RVUlaX01BWFNDT1JFIiB2YWx1ZT0iUHVudGVnZ2lvIG1hc3NpbW86Ii8+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DQoJCTx1aXRleHQgbmFtZT0iV0FSTklOR01TR19ZRVNTVFJJTkciIHZhbHVlPSJTw6wiLz4NCgkJPHVpdGV4dCBuYW1lPSJXQVJOSU5HTVNHX05PU1RSSU5HIiB2YWx1ZT0iTm8iLz4NCgkJPHVpdGV4dCBuYW1lPSJXQVJOSU5HTVNHX1RJVExFU1RSSU5HIiB2YWx1ZT0iQXZ2ZXJ0ZW56YSBuYXZpZ2F6aW9uZSBxdWl6Ii8+DQoJCTx1aXRleHQgbmFtZT0iV0FSTklOR01TR19NU0dTVFJJTkciIHZhbHVlPSJPY2NvcnJlIGFuY29yYSByaXNwb25kZXJlIGFkIGFsY3VuZSBkb21hbmRlIGRlbCBxdWl6LiYjeEE7JiN4QTtTZSBmYXRlIGNsaWMgc3UgU8OsLCB1c2NpcmV0ZSBkYWwgcXVpei4gRmF0ZSBjbGljIHN1IE5vIHBlciBjb250aW51YXJlIGlsIHF1aXouIi8+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Nb3N0cmEgYmFycmEgbGF0ZXJhbGUgYWkgcGFydGVjaXBhbnRpIi8+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DQoJPGxhbmd1YWdlIGlkPSJub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RGlhICVuIi8+DQoJCTx1aXRleHQgbmFtZT0iQ09MTEFCX0xPQ0FMX1BMQVlCQUNLX01TRyIgdmFsdWU9IkNvbnRlbnQgaXMgYmVpbmcgcGxheWVkIGxvY2FsbHkuXG4gQ29sbGFib3JhdGlvbiBkb2VzIG5vdCB3b3JrIGluIHRoaXMgbW9kZSIvPg0KCQk8dWl0ZXh0IG5hbWU9IkNPTExBQl9MT0NBTF9QTEFZQkFDS19USVRMRSIgdmFsdWU9IkxvY2FsIFBsYXliYWNrIi8+DQoJCTx1aXRleHQgbmFtZT0iQ09MTEFCX0xPQ0FMX1BMQVlCQUNLQlROIiB2YWx1ZT0iT2siLz4NCgkJPCEtLSBzdWJzdGl0dXRpb246ICVuID09IHNsaWRlIG51bWJlciAtLT4NCgkJPCEtLSBzdWJzdGl0dXRpb246ICV0ID09IHRvdGFsIHNsaWRlIGNvdW50IC0tPg0KCQk8dWl0ZXh0IG5hbWU9IlNDUlVCQkFSU1RBVFVTX1NMSURFSU5GTyIgdmFsdWU9IkRpYSAlbiAvICV0IHwgIi8+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DQoJCTx1aXRleHQgbmFtZT0iU0NSVUJCQVJTVEFUVVNfUVVFU1RJT04iIHZhbHVlPSJWcmFhZyBtZXQgYW50d29vcmQiLz4NCgkJPHVpdGV4dCBuYW1lPSJTQ1JVQkJBUlNUQVRVU19SRVZJRVdRVUlaIiB2YWx1ZT0iUXVpeiBjb250cm9sZXJlbiIvPg0KCQk8IS0tIHN1YnN0aXR1dGlvbjogJW0gPT0gbWludXRlcyByZW1haW5pbmcgLS0+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DQoJCTwhLS0gc3Vic3RpdHV0aW9uOiAlcCA9PSBjdXJyZW50IHNwZWFrZXIncyB0aXRsZSAtLT4NCgkJPHVpdGV4dCBuYW1lPSJCSU9XSU5fVElUTEUiIHZhbHVlPSJCaW9ncmFmaWU6ICVwIi8+DQoJCTx1aXRleHQgbmFtZT0iQklPQlROX1RJVExFIiB2YWx1ZT0iQmlvZ3JhZmllIi8+DQoJCTx1aXRleHQgbmFtZT0iRElWSURFUkJUTl9USVRMRSIgdmFsdWU9InwiLz4NCgkJPHVpdGV4dCBuYW1lPSJDT05UQUNUQlROX1RJVExFIiB2YWx1ZT0iQ29udGFjdCIvPg0KCQk8dWl0ZXh0IG5hbWU9IlRBQl9RVUlaIiB2YWx1ZT0iUXVpeiIvPg0KCQk8dWl0ZXh0IG5hbWU9IlRBQl9PVVRMSU5FIiB2YWx1ZT0iT3ZlcnppY2h0Ii8+DQoJCTx1aXRleHQgbmFtZT0iVEFCX1RIVU1CIiB2YWx1ZT0iTWluaWF0dXVyIi8+DQoJCTx1aXRleHQgbmFtZT0iVEFCX05PVEVTIiB2YWx1ZT0iTm90aXRpZXMiLz4NCgkJPHVpdGV4dCBuYW1lPSJUQUJfU0VBUkNIIiB2YWx1ZT0iWm9la2VuIi8+DQoJCTx1aXRleHQgbmFtZT0iU0xJREVfSEVBRElORyIgdmFsdWU9IlRpdGVsIHZhbiBkaWEiLz4NCgkJPHVpdGV4dCBuYW1lPSJEVVJBVElPTl9IRUFESU5HIiB2YWx1ZT0iRHV1ciIvPg0KCQk8dWl0ZXh0IG5hbWU9IlNFQVJDSF9IRUFESU5HIiB2YWx1ZT0iWm9la2VuIG5hYXIgdGVrc3Q6Ii8+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DQoJCTx1aXRleHQgbmFtZT0iU0xJREVfTk9URVMiIHZhbHVlPSJEaWFub3RpdGllcyIvPg0KCQk8dWl0ZXh0IG5hbWU9IkNPVVJTRV9TVEFUVVMiIHZhbHVlPSJNb2R1bGUgU3RhdHVzIi8+DQoJCTx1aXRleHQgbmFtZT0iUEFTU0VEX1NUUklORyIgdmFsdWU9IlBhc3NlZCIvPg0KCQk8dWl0ZXh0IG5hbWU9IkZBSUxFRF9TVFJJTkciIHZhbHVlPSJGYWlsZWQiLz4NCgkJPCEtLXF1aXogcG9kIGFuZCBtZXNzYWdlIGJveCB0ZXh0cy0tPg0KCQk8dWl0ZXh0IG5hbWU9IlFVSVpQT0RfUVVJWl9BVFRFTVBUIiB2YWx1ZT0iUXVpenBvZ2luZzoiLz4NCgkJPHVpdGV4dCBuYW1lPSJRVUlaUE9EX1FVSVpfQVRURU1QVF9WQUxVRSIgdmFsdWU9IiVuIHZhbiAldCIvPg0KCQk8dWl0ZXh0IG5hbWU9IlFVSVpQT0RfUVVJWl9TQ09SRSIgdmFsdWU9IkJlaGFhbGRlIHNjb3JlOiIvPg0KCQk8dWl0ZXh0IG5hbWU9IlFVSVpQT0RfUVVJWl9QQVNTU0NPUkUiIHZhbHVlPSJWb2xkb2VuZGUgc2NvcmU6Ii8+DQoJCTx1aXRleHQgbmFtZT0iUVVJWlBPRF9RVUlaX01BWFNDT1JFIiB2YWx1ZT0iTWF4aW1hYWwgaGFhbGJhcmUgc2NvcmU6Ii8+DQoJCTx1aXRleHQgbmFtZT0iUVVJWlBPRF9RVUVTQVRNUFRfU1RSIiB2YWx1ZT0iUG9naW5nOiAlbiB2YW4gJXQiLz4NCgkJPHVpdGV4dCBuYW1lPSJRVUlaUE9EX1FVRVNUWVBFX1NUUiIgdmFsdWU9IlR5cGU6ICVzIi8+DQoJCTx1aXRleHQgbmFtZT0iUVVJWlBPRF9RVUVTVFlQRV9HUkQiIHZhbHVlPSJUZWx0IHZvb3Igc2NvcmUiLz4NCgkJPHVpdGV4dCBuYW1lPSJRVUlaUE9EX1FVRVNUWVBFX1NWWSIgdmFsdWU9IkVucXXDqnRlIi8+DQoJCTx1aXRleHQgbmFtZT0iUVVJWlBPRF9RVUlaQVRNUFRfSU5GIiB2YWx1ZT0iT25iZXBlcmt0Ii8+DQoJCTx1aXRleHQgbmFtZT0iUVVJWlBPRF9RVUVTQVRNUFRfSU5GIiB2YWx1ZT0iT25iZXBlcmt0Ii8+DQoJCTx1aXRleHQgbmFtZT0iV0FSTklOR01TR19ZRVNTVFJJTkciIHZhbHVlPSJKYSIvPg0KCQk8dWl0ZXh0IG5hbWU9IldBUk5JTkdNU0dfTk9TVFJJTkciIHZhbHVlPSJOZWUiLz4NCgkJPHVpdGV4dCBuYW1lPSJXQVJOSU5HTVNHX1RJVExFU1RSSU5HIiB2YWx1ZT0iV2FhcnNjaHV3aW5nIG1ldCBiZXRyZWtraW5nIHRvdCBxdWl6bmF2aWdhdGllIi8+DQoJCTx1aXRleHQgbmFtZT0iV0FSTklOR01TR19NU0dTVFJJTkciIHZhbHVlPSJVIGhlYnQgbmlldCBhbGxlIHZyYWdlbiBpbiBkZXplIHF1aXogYmVhbnR3b29yZC4mI3hBOyYjeEE7S2xpayBvcCBKYSBvbSBkZSBxdWl6IGFmIHRlIHNsdWl0ZW4uIEtsaWsgb3AgTmVlIG9tIGRlIHF1aXogdm9vcnQgdGUgemV0dGVuLiIvPg0KCQk8dWl0ZXh0IG5hbWU9IklORk9STUFUSU9OX0gyNjRfRkxBU0hQTEFZRVIiIHZhbHVlPSJEZXplIHZpZGVvIHdvcmR0IG5pZXQgb25kZXJzdGV1bmQgZG9vciBkZSB2ZXJzaWUgdmFuIEZsYXNoIFBsYXllciBkaWUgbW9tZW50ZWVsIG9wIHV3IGNvbXB1dGVyIGlzIGdlw69uc3RhbGxlZXJkLiBLbGlrIGluIGRlIHZpZGVvIG9tIGRlIG5pZXV3c3RlIEZsYXNoIFBsYXllciB0ZSBkb3dubG9hZGV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aaWpwYW5lZWwgYWFuIGRlZWxuZW1lcnMgd2VlcmdldmVuIi8+DQoJCTx1aXRleHQgbmFtZT0iTVVURSIgdmFsdWU9IkRlbXBlbiIvPg0KCQk8dWl0ZXh0IG5hbWU9IkRPQ1dSQVBfVElUTEUiIHZhbHVlPSJQcmVzZW50ZXItYmVzdGFuZHNiaWpsYWdlIi8+DQoJCTx1aXRleHQgbmFtZT0iRE9DV1JBUF9NU0ciIHZhbHVlPSJPcHNsYWFuIGluIERlemUgY29tcHV0ZXIiLz4NCgkJPHVpdGV4dCBuYW1lPSJET0NXUkFQX1BST01QVCIgdmFsdWU9IktsaWsgb20gdGUgZG93bmxvYWRlbiIvPg0KCTwvbGFuZ3VhZ2U+DQoJPGxhbmd1YWdlIGlkPSJjbiI+DQoJCTwhLS0gZm9ybWF0IGZvciB1aWZvbnQgdmFsdWUgaXMgImZvbnQsc2l6ZSxpc2JvbGQsaXNpdGFsaWMsaXNzaGFkb3dlZCIgLS0+DQoJCTx1aWZvbnQgbmFtZT0iRk9OVF9RVUlaWklORyIgdmFsdWU9IuWui+S9ky0xODAzMCwxMCxmYWxzZSxmYWxzZSxmYWxzZSIvPg0KCQk8dWlmb250IG5hbWU9IkZPTlRfU0NSVUJTVEFUVVMiIHZhbHVlPSLlrovkvZMtMTgwMzAsMTAsdHJ1ZSxmYWxzZSx0cnVlIi8+DQoJCTx1aWZvbnQgbmFtZT0iRk9OVF9TQ1JVQlRJTUUiIHZhbHVlPSLlrovkvZMtMTgwMzAsMTAsZmFsc2UsZmFsc2UsdHJ1ZSIvPg0KCQk8dWlmb250IG5hbWU9IkZPTlRfRUxBUFNFRFRJTUUiIHZhbHVlPSLlrovkvZMtMTgwMzAsMTAsdHJ1ZSxmYWxzZSx0cnVlIi8+DQoJCTx1aWZvbnQgbmFtZT0iRk9OVF9VVElMU01FTlUiIHZhbHVlPSLlrovkvZMtMTgwMzAsMTAsdHJ1ZSxmYWxzZSxmYWxzZSIvPg0KCQk8dWlmb250IG5hbWU9IkZPTlRfVEFCUyIgdmFsdWU9IuWui+S9ky0xODAzMCwxNCx0cnVlLGZhbHNlLHRydWUiLz4NCgkJPHVpZm9udCBuYW1lPSJGT05UX1BSRVNFTlRBVElPTk5BTUUiIHZhbHVlPSLlrovkvZMtMTgwMzAsMTQsZmFsc2UsZmFsc2UsdHJ1ZSIvPg0KCQk8dWlmb250IG5hbWU9IkZPTlRfUFJFU0VOVEVSTkFNRSIgdmFsdWU9IuWui+S9ky0xODAzMCwxNCx0cnVlLGZhbHNlLHRydWUiLz4NCgkJPHVpZm9udCBuYW1lPSJGT05UX1BSRVNFTlRFUlRJVExFIiB2YWx1ZT0i5a6L5L2TLTE4MDMwLDEzLGZhbHNlLGZhbHNlLHRydWUiLz4NCgkJPHVpZm9udCBuYW1lPSJGT05UX0JJT0JUTiIgdmFsdWU9IuWui+S9ky0xODAzMCwxMCxmYWxzZSxmYWxzZSx0cnVlIi8+DQoJCTx1aWZvbnQgbmFtZT0iRk9OVF9OT1RFUyIgdmFsdWU9IuWui+S9ky0xODAzMCwxMixmYWxzZSxmYWxzZSxmYWxzZSIvPg0KCQk8dWlmb250IG5hbWU9IkZPTlRfT1VUTElORSIgdmFsdWU9IuWui+S9ky0xODAzMCwxMixmYWxzZSxmYWxzZSx0cnVlIi8+DQoJCTx1aWZvbnQgbmFtZT0iRk9OVF9TRUFSQ0giIHZhbHVlPSLlrovkvZMtMTgwMzAsMTIsZmFsc2UsZmFsc2UsdHJ1ZSIvPg0KCQk8dWlmb250IG5hbWU9IkZPTlRfVEhVTUIiIHZhbHVlPSLlrovkvZMtMTgwMzAsMTAsZmFsc2UsZmFsc2UsdHJ1ZSIvPg0KCQk8dWlmb250IG5hbWU9IkZPTlRfQklPV0lOIiB2YWx1ZT0i5a6L5L2TLTE4MDMwLDEyLGZhbHNlLGZhbHNlLGZhbHNlIi8+DQoJCTx1aWZvbnQgbmFtZT0iRk9OVF9MSVNUSEVBRElORyIgdmFsdWU9IuWui+S9ky0xODAzMCwxMCxmYWxzZSxmYWxzZSxmYWxzZSIvPg0KCQk8dWlmb250IG5hbWU9IkZPTlRfV0lOVElUTEUiIHZhbHVlPSLlrovkvZMtMTgwMzAsMTAsZmFsc2UsZmFsc2UsdHJ1ZSIvPg0KCQk8dWlmb250IG5hbWU9IkZPTlRfQVRUQUNITUVOVFMiIHZhbHVlPSLlrovkvZMtMTgwMzAsMTIsZmFsc2UsZmFsc2UsdHJ1ZSIvPg0KCQk8IS0tcXVpeiBwb2QgYW5kIG1lc3NhZ2UgYm94IHRleHQgZm9udHMtLT4NCgkJPHVpZm9udCBuYW1lPSJGT05UX01TR0JPWF9XSU5USVRMRSIgdmFsdWU9IuWui+S9ky0xODAzMCwxMix0cnVlLGZhbHNlLHRydWUiLz4NCgkJPHVpZm9udCBuYW1lPSJGT05UX01TR0JPWF9NU0ciIHZhbHVlPSLlrovkvZMtMTgwMzAsMTIsZmFsc2UsZmFsc2UsdHJ1ZSIvPg0KCQk8dWlmb250IG5hbWU9IkZPTlRfTVNHQk9YX09QVElPTlMiIHZhbHVlPSLlrovkvZMtMTgwMzAsMTAsdHJ1ZSxmYWxzZSx0cnVlIi8+DQoJCTx1aWZvbnQgbmFtZT0iRk9OVF9RVUlaUE9EX1FVSVpfVElUTEUiIHZhbHVlPSLlrovkvZMtMTgwMzAsMTIsdHJ1ZSxmYWxzZSx0cnVlIi8+DQoJCTx1aWZvbnQgbmFtZT0iRk9OVF9RVUlaUE9EX1FVSVpfQVRURU1QVCIgdmFsdWU9IuWui+S9ky0xODAzMCwxMCxmYWxzZSxmYWxzZSx0cnVlIi8+DQoJCTx1aWZvbnQgbmFtZT0iRk9OVF9RVUlaUE9EX1FVSVpfQVRURU1QVF9WQUxVRSIgdmFsdWU9IuWui+S9ky0xODAzMCwxMCx0cnVlLGZhbHNlLHRydWUiLz4NCgkJPHVpZm9udCBuYW1lPSJGT05UX1FVSVpQT0RfUVVFU1RJT05fU0NPUkUiIHZhbHVlPSLlrovkvZMtMTgwMzAsMTAsZmFsc2UsZmFsc2UsdHJ1ZSIvPg0KCQk8dWlmb250IG5hbWU9IkZPTlRfUVVJWlBPRF9RVUVTVElPTl9TQ09SRV9WQUxVRSIgdmFsdWU9IuWui+S9ky0xODAzMCwxMCx0cnVlLGZhbHNlLHRydWUiLz4NCgkJPHVpZm9udCBuYW1lPSJGT05UX1FVSVpQT0RfUVVFU1RJT05fQVRURU1QVCIgdmFsdWU9IuWui+S9ky0xODAzMCwxMCxmYWxzZSxmYWxzZSx0cnVlIi8+DQoJCTx1aWZvbnQgbmFtZT0iRk9OVF9RVUlaUE9EX1FVRVNUSU9OX0FUVEVNUFRfVkFMVUUiIHZhbHVlPSLlrovkvZMtMTgwMzAsMTAsdHJ1ZSxmYWxzZSx0cnVlIi8+DQoJCTx1aWZvbnQgbmFtZT0iRk9OVF9RVUlaUE9EX1FVRVNUSU9OX1RBRyIgdmFsdWU9IuWui+S9ky0xODAzMCwxMix0cnVlLGZhbHNlLHRydWUiLz4NCgkJPHVpZm9udCBuYW1lPSJGT05UX1FVSVpQT0RfUVVJWl9RVUVTVElPTl9DT1VOVCIgdmFsdWU9IuWui+S9ky0xODAzMCwxMCxmYWxzZSxmYWxzZSx0cnVlIi8+DQoJCTx1aWZvbnQgbmFtZT0iRk9OVF9RVUlaUE9EX1FVSVpfUVVFU1RJT05fQ09VTlRfVkFMVUUiIHZhbHVlPSLlrovkvZMtMTgwMzAsMTAsdHJ1ZSxmYWxzZSx0cnVlIi8+DQoJCTx1aWZvbnQgbmFtZT0iRk9OVF9RVUlaUE9EX1FVSVpfUVVFU1RJT05fQVRURU1QVEVEIiB2YWx1ZT0i5a6L5L2TLTE4MDMwLDEwLGZhbHNlLGZhbHNlLHRydWUiLz4NCgkJPHVpZm9udCBuYW1lPSJGT05UX1FVSVpQT0RfUVVJWl9RVUVTVElPTl9BVFRFTVBURURfVkFMVUUiIHZhbHVlPSLlrovkvZMtMTgwMzAsMTAsdHJ1ZSxmYWxzZSx0cnVlIi8+DQoJCTx1aWZvbnQgbmFtZT0iRk9OVF9RVUlaUE9EX1FVSVpfU0NPUkVfVEFHIiB2YWx1ZT0i5a6L5L2TLTE4MDMwLDEyLHRydWUsZmFsc2UsdHJ1ZSIvPg0KCQk8dWlmb250IG5hbWU9IkZPTlRfUVVJWlBPRF9RVUlaX1NDT1JFIiB2YWx1ZT0i5a6L5L2TLTE4MDMwLDEwLGZhbHNlLGZhbHNlLHRydWUiLz4NCgkJPHVpZm9udCBuYW1lPSJGT05UX1FVSVpQT0RfUVVJWl9TQ09SRV9WQUxVRSIgdmFsdWU9IuWui+S9ky0xODAzMCwxMCx0cnVlLGZhbHNlLHRydWUiLz4NCgkJPHVpZm9udCBuYW1lPSJGT05UX1FVSVpQT0RfUVVJWl9NQVhTQ09SRSIgdmFsdWU9IuWui+S9ky0xODAzMCwxMCxmYWxzZSxmYWxzZSx0cnVlIi8+DQoJCTx1aWZvbnQgbmFtZT0iRk9OVF9RVUlaUE9EX1FVSVpfTUFYU0NPUkVfVkFMVUUiIHZhbHVlPSLlrovkvZMtMTgwMzAsMTAsdHJ1ZSxmYWxzZSx0cnVlIi8+DQoJCTx1aWZvbnQgbmFtZT0iRk9OVF9RVUlaUE9EX1FVSVpfUEFTU1NDT1JFIiB2YWx1ZT0i5a6L5L2TLTE4MDMwLDEwLGZhbHNlLGZhbHNlLHRydWUiLz4NCgkJPHVpZm9udCBuYW1lPSJGT05UX1FVSVpQT0RfUVVJWl9QQVNTU0NPUkVfVkFMVUUiIHZhbHVlPSLlrovkvZMtMTgwMzAsMTAsdHJ1ZSxmYWxzZSx0cnVlIi8+DQoJCTwhLS0gdWl0ZXh0IC0tPg0KCQk8IS0tIHN1YnN0aXR1dGlvbjogJW4gPT0gc2xpZGUgbnVtYmVyIC0tPg0KCQk8dWl0ZXh0IG5hbWU9IkFUVEFDSE1FTlRfUFJFVklFV19XQVJOSU5HTVNHX1RJVExFU1RSSU5HIiB2YWx1ZT0iQXR0YWNobWVudCBXYXJuaW5nIi8+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5cbiBDb2xsYWJvcmF0aW9uIGRvZXMgbm90IHdvcmsgaW4gdGhpcyBtb2RlIi8+DQoJCTx1aXRleHQgbmFtZT0iQ09MTEFCX0xPQ0FMX1BMQVlCQUNLX1RJVExFIiB2YWx1ZT0iTG9jYWwgUGxheWJhY2siLz4NCgkJPHVpdGV4dCBuYW1lPSJDT0xMQUJfTE9DQUxfUExBWUJBQ0tCVE4iIHZhbHVlPSJPayIvPg0KCQk8dWl0ZXh0IG5hbWU9IlVOTkFNRURTTElERVRJVExFIiB2YWx1ZT0i5bm754Gv54mHICVuIi8+DQoJCTwhLS0gc3Vic3RpdHV0aW9uOiAlbiA9PSBzbGlkZSBudW1iZXIgLS0+DQoJCTwhLS0gc3Vic3RpdHV0aW9uOiAldCA9PSB0b3RhbCBzbGlkZSBjb3VudCAtLT4NCgkJPHVpdGV4dCBuYW1lPSJTQ1JVQkJBUlNUQVRVU19TTElERUlORk8iIHZhbHVlPSLlubvnga/niYcgJW4gLyAldCB8ICIvPg0KCQk8dWl0ZXh0IG5hbWU9IlNDUlVCQkFSU1RBVFVTX1NUT1BQRUQiIHZhbHVlPSLlt7LlgZzmraIiLz4NCgkJPHVpdGV4dCBuYW1lPSJTQ1JVQkJBUlNUQVRVU19QTEFZSU5HIiB2YWx1ZT0i5q2j5Zyo5pKt5pS+Ii8+DQoJCTx1aXRleHQgbmFtZT0iU0NSVUJCQVJTVEFUVVNfTk9BVURJTyIgdmFsdWU9IuaXoOmfs+mikSIvPg0KCQk8dWl0ZXh0IG5hbWU9IlNDUlVCQkFSU1RBVFVTX1ZJRFBMQVlJTkciIHZhbHVlPSLop4bpopHmkq3mlL4iLz4NCgkJPHVpdGV4dCBuYW1lPSJTQ1JVQkJBUlNUQVRVU19MT0FESU5HIiB2YWx1ZT0i5q2j5Zyo6L295YWlIi8+DQoJCTx1aXRleHQgbmFtZT0iU0NSVUJCQVJTVEFUVVNfQlVGRkVSSU5HIiB2YWx1ZT0i5q2j5Zyo6L+b6KGM57yT5Yay5aSE55CGIi8+DQoJCTx1aXRleHQgbmFtZT0iU0NSVUJCQVJTVEFUVVNfUVVFU1RJT04iIHZhbHVlPSLlm57nrZTpl67popgiLz4NCgkJPHVpdGV4dCBuYW1lPSJTQ1JVQkJBUlNUQVRVU19SRVZJRVdRVUlaIiB2YWx1ZT0i5q2j5Zyo5a6h6ZiF5rWL6aqMIi8+DQoJCTwhLS0gc3Vic3RpdHV0aW9uOiAlbSA9PSBtaW51dGVzIHJlbWFpbmluZyAtLT4NCgkJPCEtLSBzdWJzdGl0dXRpb246ICVzID09IHNlY29uZHMgcmVtYWluaW5nIC0tPg0KCQk8dWl0ZXh0IG5hbWU9IkVMQVBTRUQiIHZhbHVlPSLliankvZkgJW0g5YiG6ZKfICVzIOenkiIvPg0KCQk8dWl0ZXh0IG5hbWU9Ik5PVEZPVU5EIiB2YWx1ZT0i5pyq5om+5Yiw5Lu75L2V5YaF5a65Ii8+DQoJCTx1aXRleHQgbmFtZT0iQVRUQUNITUVOVFMiIHZhbHVlPSLpmYTku7YiLz4NCgkJPCEtLSBzdWJzdGl0dXRpb246ICVwID09IGN1cnJlbnQgc3BlYWtlcidzIHRpdGxlIC0tPg0KCQk8dWl0ZXh0IG5hbWU9IkJJT1dJTl9USVRMRSIgdmFsdWU9IuS4quS6uueugOS7izogJXAiLz4NCgkJPHVpdGV4dCBuYW1lPSJCSU9CVE5fVElUTEUiIHZhbHVlPSLkuKrkurrnroDku4siLz4NCgkJPHVpdGV4dCBuYW1lPSJESVZJREVSQlROX1RJVExFIiB2YWx1ZT0ifCIvPg0KCQk8dWl0ZXh0IG5hbWU9IkNPTlRBQ1RCVE5fVElUTEUiIHZhbHVlPSLogZTns7vmlrnlvI8iLz4NCgkJPHVpdGV4dCBuYW1lPSJUQUJfUVVJWiIgdmFsdWU9Iua1i+mqjCIvPg0KCQk8dWl0ZXh0IG5hbWU9IlRBQl9PVVRMSU5FIiB2YWx1ZT0i5aSn57qyIi8+DQoJCTx1aXRleHQgbmFtZT0iVEFCX1RIVU1CIiB2YWx1ZT0i57yp55Wl5Zu+Ii8+DQoJCTx1aXRleHQgbmFtZT0iVEFCX05PVEVTIiB2YWx1ZT0i5aSH5rOoIi8+DQoJCTx1aXRleHQgbmFtZT0iVEFCX1NFQVJDSCIgdmFsdWU9IuaQnOe0oiIvPg0KCQk8dWl0ZXh0IG5hbWU9IlNMSURFX0hFQURJTkciIHZhbHVlPSLlubvnga/niYfmoIfpopgiLz4NCgkJPHVpdGV4dCBuYW1lPSJEVVJBVElPTl9IRUFESU5HIiB2YWx1ZT0i5oyB57ut5pe26Ze0Ii8+DQoJCTx1aXRleHQgbmFtZT0iU0VBUkNIX0hFQURJTkciIHZhbHVlPSLmkJzntKLmlofmnKw6Ii8+DQoJCTx1aXRleHQgbmFtZT0iVEhVTUJfSEVBRElORyIgdmFsdWU9IuW5u+eBr+eJhyIvPg0KCQk8dWl0ZXh0IG5hbWU9IlRIVU1CX0lORk8iIHZhbHVlPSLlubvnga/niYfmoIfpopgv5oyB57ut5pe26Ze0Ii8+DQoJCTx1aXRleHQgbmFtZT0iQVRUQUNITkFNRV9IRUFESU5HIiB2YWx1ZT0i5paH5Lu25ZCNIi8+DQoJCTx1aXRleHQgbmFtZT0iQVRUQUNIU0laRV9IRUFESU5HIiB2YWx1ZT0i5aSn5bCPIi8+DQoJCTx1aXRleHQgbmFtZT0iU0xJREVfTk9URVMiIHZhbHVlPSLlubvnga/niYflpIfms6g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ua1i+mqjOWwneivleasoeaVsDoiLz4NCgkJPHVpdGV4dCBuYW1lPSJRVUlaUE9EX1FVSVpfQVRURU1QVF9WQUxVRSIgdmFsdWU9IuesrCAlbiDmrKHvvIzlhbEgJXQg5qyhIi8+DQoJCTx1aXRleHQgbmFtZT0iUVVJWlBPRF9RVUlaX1NDT1JFIiB2YWx1ZT0i5b6X5YiGOiIvPg0KCQk8dWl0ZXh0IG5hbWU9IlFVSVpQT0RfUVVJWl9QQVNTU0NPUkUiIHZhbHVlPSLlj4rmoLzliIbmlbA6Ii8+DQoJCTx1aXRleHQgbmFtZT0iUVVJWlBPRF9RVUlaX01BWFNDT1JFIiB2YWx1ZT0i5pyA6auY5YiG5pWwOiIvPg0KCQk8dWl0ZXh0IG5hbWU9IlFVSVpQT0RfUVVFU0FUTVBUX1NUUiIgdmFsdWU9IuWwneivleasoeaVsDog56ysICVuIOasoe+8jOWFsSAldCDmrKEiLz4NCgkJPHVpdGV4dCBuYW1lPSJRVUlaUE9EX1FVRVNUWVBFX1NUUiIgdmFsdWU9Iuexu+WeizogJXMiLz4NCgkJPHVpdGV4dCBuYW1lPSJRVUlaUE9EX1FVRVNUWVBFX0dSRCIgdmFsdWU9IuivhOe6pyIvPg0KCQk8dWl0ZXh0IG5hbWU9IlFVSVpQT0RfUVVFU1RZUEVfU1ZZIiB2YWx1ZT0i6LCD5p+lIi8+DQoJCTx1aXRleHQgbmFtZT0iUVVJWlBPRF9RVUlaQVRNUFRfSU5GIiB2YWx1ZT0i5peg6ZmQIi8+DQoJCTx1aXRleHQgbmFtZT0iUVVJWlBPRF9RVUVTQVRNUFRfSU5GIiB2YWx1ZT0i5peg6ZmQIi8+DQoJCTx1aXRleHQgbmFtZT0iV0FSTklOR01TR19ZRVNTVFJJTkciIHZhbHVlPSLmmK8iLz4NCgkJPHVpdGV4dCBuYW1lPSJXQVJOSU5HTVNHX05PU1RSSU5HIiB2YWx1ZT0i5ZCmIi8+DQoJCTx1aXRleHQgbmFtZT0iV0FSTklOR01TR19USVRMRVNUUklORyIgdmFsdWU9Iua1i+mqjOWvvOiIquitpuWRiiIvPg0KCQk8dWl0ZXh0IG5hbWU9IldBUk5JTkdNU0dfTVNHU1RSSU5HIiB2YWx1ZT0i5q2k5rWL6aqM5Lit5pyJ5pyq5bCd6K+V5L2c562U55qE6Zeu6aKY44CCJiN4QTsmI3hBO+WNleWHu+KAnOaYr+KAnemAgOWHuuatpOa1i+mqjOOAguWNleWHu+KAnOWQpuKAnee7p+e7rea1i+mqjOOAgiIvPg0KCQk8dWl0ZXh0IG5hbWU9IklORk9STUFUSU9OX0gyNjRfRkxBU0hQTEFZRVIiIHZhbHVlPSLlvZPliY3lronoo4XlnKjmgqjnmoTorqHnrpfmnLrkuIrnmoQgRmxhc2ggUGxheWVyIOeJiOacrOS4jeaUr+aMgeivpeinhumikeOAguWNleWHu+inhumikeWMuuWfn+S4i+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C5Yqg6ICF5pi+56S65o+Q6KaB5qCPIi8+DQoJCTx1aXRleHQgbmFtZT0iTVVURSIgdmFsdWU9IumdmemfsyIvPg0KCQk8dWl0ZXh0IG5hbWU9IkRPQ1dSQVBfVElUTEUiIHZhbHVlPSJQcmVzZW50ZXIg5paH5Lu26ZmE5Lu2Ii8+DQoJCTx1aXRleHQgbmFtZT0iRE9DV1JBUF9NU0ciIHZhbHVlPSLkv53lrZjliLDmiJHnmoTorqHnrpfmnLoiLz4NCgkJPHVpdGV4dCBuYW1lPSJET0NXUkFQX1BST01QVCIgdmFsdWU9IuWNleWHu+S7peS4i+i9vSIvPg0KCTwvbGFuZ3VhZ2U+DQoJPGxhbmd1YWdlIGlkPSJ0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x1aXRleHQgbmFtZT0iVU5OQU1FRFNMSURFVElUTEUiIHZhbHVlPSJTbGF5dCAlbiIvPg0KCQk8IS0tIHN1YnN0aXR1dGlvbjogJW4gPT0gc2xpZGUgbnVtYmVyIC0tPg0KCQk8IS0tIHN1YnN0aXR1dGlvbjogJXQgPT0gdG90YWwgc2xpZGUgY291bnQgLS0+DQoJCTx1aXRleHQgbmFtZT0iU0NSVUJCQVJTVEFUVVNfU0xJREVJTkZPIiB2YWx1ZT0iU2xheXQgJW4gLyAldCB8ICIvPg0KCQk8dWl0ZXh0IG5hbWU9IlNDUlVCQkFSU1RBVFVTX1NUT1BQRUQiIHZhbHVlPSJEdXJkdXJ1bGR1Ii8+DQoJCTx1aXRleHQgbmFtZT0iU0NSVUJCQVJTVEFUVVNfUExBWUlORyIgdmFsdWU9Ik95bmF0xLFsxLF5b3IiLz4NCgkJPHVpdGV4dCBuYW1lPSJTQ1JVQkJBUlNUQVRVU19OT0FVRElPIiB2YWx1ZT0iU2VzIFlvayIvPg0KCQk8dWl0ZXh0IG5hbWU9IlNDUlVCQkFSU1RBVFVTX1ZJRFBMQVlJTkciIHZhbHVlPSJWaWRlbyBPeW5hdMSxbMSxeW9yIi8+DQoJCTx1aXRleHQgbmFtZT0iU0NSVUJCQVJTVEFUVVNfTE9BRElORyIgdmFsdWU9IlnDvGtsZW5peW9yIi8+DQoJCTx1aXRleHQgbmFtZT0iU0NSVUJCQVJTVEFUVVNfQlVGRkVSSU5HIiB2YWx1ZT0iQXJhYmVsbGXEn2UgQWzEsW7EsXlvciIvPg0KCQk8dWl0ZXh0IG5hbWU9IlNDUlVCQkFSU1RBVFVTX1FVRVNUSU9OIiB2YWx1ZT0iU29ydXl1IFlhbsSxdGxhIi8+DQoJCTx1aXRleHQgbmFtZT0iU0NSVUJCQVJTVEFUVVNfUkVWSUVXUVVJWiIgdmFsdWU9IlPEsW5hdiDEsG5jZWxlbml5b3IiLz4NCgkJPCEtLSBzdWJzdGl0dXRpb246ICVtID09IG1pbnV0ZXMgcmVtYWluaW5nIC0tPg0KCQk8IS0tIHN1YnN0aXR1dGlvbjogJXMgPT0gc2Vjb25kcyByZW1haW5pbmcgLS0+DQoJCTx1aXRleHQgbmFtZT0iRUxBUFNFRCIgdmFsdWU9IiVtIERha2lrYSAlcyBTYW5peWUgS2FsZMSxIi8+DQoJCTx1aXRleHQgbmFtZT0iTk9URk9VTkQiIHZhbHVlPSJIZXJoYW5naSBCaXIgxZ5leSBCdWx1bm1hZMSxIi8+DQoJCTx1aXRleHQgbmFtZT0iQVRUQUNITUVOVFMiIHZhbHVlPSJFa2xlci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sSwcnRpYmF0Ii8+DQoJCTx1aXRleHQgbmFtZT0iVEFCX1FVSVoiIHZhbHVlPSJTxLFuYXYiLz4NCgkJPHVpdGV4dCBuYW1lPSJUQUJfT1VUTElORSIgdmFsdWU9IkFuYSBIYXQiLz4NCgkJPHVpdGV4dCBuYW1lPSJUQUJfVEhVTUIiIHZhbHVlPSJSZXNpbSIvPg0KCQk8dWl0ZXh0IG5hbWU9IlRBQl9OT1RFUyIgdmFsdWU9Ik5vdGxhciIvPg0KCQk8dWl0ZXh0IG5hbWU9IlRBQl9TRUFSQ0giIHZhbHVlPSJBcmEiLz4NCgkJPHVpdGV4dCBuYW1lPSJTTElERV9IRUFESU5HIiB2YWx1ZT0iU2xheXQgQmHFn2zEscSfxLEiLz4NCgkJPHVpdGV4dCBuYW1lPSJEVVJBVElPTl9IRUFESU5HIiB2YWx1ZT0iU8O8cmUiLz4NCgkJPHVpdGV4dCBuYW1lPSJTRUFSQ0hfSEVBRElORyIgdmFsdWU9Ik1ldG5pIGFyYToiLz4NCgkJPHVpdGV4dCBuYW1lPSJUSFVNQl9IRUFESU5HIiB2YWx1ZT0iU2xheXQiLz4NCgkJPHVpdGV4dCBuYW1lPSJUSFVNQl9JTkZPIiB2YWx1ZT0iU2xheXQgQmHFn2zEscSfxLEvU8O8cmVzaSIvPg0KCQk8dWl0ZXh0IG5hbWU9IkFUVEFDSE5BTUVfSEVBRElORyIgdmFsdWU9IkRvc3lhIEFkxLEiLz4NCgkJPHVpdGV4dCBuYW1lPSJBVFRBQ0hTSVpFX0hFQURJTkciIHZhbHVlPSJCb3l1dCIvPg0KCQk8dWl0ZXh0IG5hbWU9IlNMSURFX05PVEVTIiB2YWx1ZT0iU2xheXQgTm90bGFyxLE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lPEsW5hdiBEZW5lbWVzaToiLz4NCgkJPHVpdGV4dCBuYW1lPSJRVUlaUE9EX1FVSVpfQVRURU1QVF9WQUxVRSIgdmFsdWU9IiVuLyV0Ii8+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DQoJCTx1aXRleHQgbmFtZT0iUVVJWlBPRF9RVUVTVFlQRV9HUkQiIHZhbHVlPSJCYXNhbWFrbMSxIi8+DQoJCTx1aXRleHQgbmFtZT0iUVVJWlBPRF9RVUVTVFlQRV9TVlkiIHZhbHVlPSJBbmtldCIvPg0KCQk8dWl0ZXh0IG5hbWU9IlFVSVpQT0RfUVVJWkFUTVBUX0lORiIgdmFsdWU9IlPEsW7EsXJzxLF6Ii8+DQoJCTx1aXRleHQgbmFtZT0iUVVJWlBPRF9RVUVTQVRNUFRfSU5GIiB2YWx1ZT0iU8SxbsSxcnPEsXoiLz4NCgkJPHVpdGV4dCBuYW1lPSJXQVJOSU5HTVNHX1lFU1NUUklORyIgdmFsdWU9IkV2ZXQiLz4NCgkJPHVpdGV4dCBuYW1lPSJXQVJOSU5HTVNHX05PU1RSSU5HIiB2YWx1ZT0iSGF5xLFyIi8+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DQoJCTx1aXRleHQgbmFtZT0iRE9DV1JBUF9QUk9NUFQiIHZhbHVlPSLEsG5kaXJtZWsgacOnaW4gVMSxa2xhdMSxbiIvPg0KCTwvbGFuZ3VhZ2U+DQoJPGxhbmd1YWdlIGlkPSJyd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0KHQu9Cw0LnQtC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whLS0gc3Vic3RpdHV0aW9uOiAlbiA9PSBzbGlkZSBudW1iZXIgLS0+DQoJCTwhLS0gc3Vic3RpdHV0aW9uOiAldCA9PSB0b3RhbCBzbGlkZSBjb3VudCAtLT4NCgkJPHVpdGV4dCBuYW1lPSJTQ1JVQkJBUlNUQVRVU19TTElERUlORk8iIHZhbHVlPSLQodC70LDQudC0ICVuIC8gJXQgfCAiLz4NCgkJPHVpdGV4dCBuYW1lPSJTQ1JVQkJBUlNUQVRVU19TVE9QUEVEIiB2YWx1ZT0i0J7RgdGC0LDQvdC+0LLQu9C10L3QviIvPg0KCQk8dWl0ZXh0IG5hbWU9IlNDUlVCQkFSU1RBVFVTX1BMQVlJTkciIHZhbHVlPSLQktC+0YHQv9GA0L7QuNC30LLQtdC00LXQvdC40LUiLz4NCgkJPHVpdGV4dCBuYW1lPSJTQ1JVQkJBUlNUQVRVU19OT0FVRElPIiB2YWx1ZT0i0J3QtdGCINCw0YPQtNC40L4iLz4NCgkJPHVpdGV4dCBuYW1lPSJTQ1JVQkJBUlNUQVRVU19WSURQTEFZSU5HIiB2YWx1ZT0i0JLQvtGB0L/RgNC+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0L/RgNC+0YEiLz4NCgkJPHVpdGV4dCBuYW1lPSJTQ1JVQkJBUlNUQVRVU19SRVZJRVdRVUlaIiB2YWx1ZT0i0J7QsdC30L7RgCDQvtC/0YDQvtGB0LAiLz4NCgkJPCEtLSBzdWJzdGl0dXRpb246ICVtID09IG1pbnV0ZXMgcmVtYWluaW5nIC0tPg0KCQk8IS0tIHN1YnN0aXR1dGlvbjogJXMgPT0gc2Vjb25kcyByZW1haW5pbmcgLS0+DQoJCTx1aXRleHQgbmFtZT0iRUxBUFNFRCIgdmFsdWU9ItCe0YHRgtCw0LvQvtGB0YwgJW0g0LzQuNC9LiAlcyDRgSIvPg0KCQk8dWl0ZXh0IG5hbWU9Ik5PVEZPVU5EIiB2YWx1ZT0i0J3QuNGH0LXQs9C+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0L3RgtCw0LrRgiIvPg0KCQk8dWl0ZXh0IG5hbWU9IlRBQl9RVUlaIiB2YWx1ZT0i0J7Qv9GA0L7RgSIvPg0KCQk8dWl0ZXh0IG5hbWU9IlRBQl9PVVRMSU5FIiB2YWx1ZT0i0KHRhdC10LzQsCIvPg0KCQk8dWl0ZXh0IG5hbWU9IlRBQl9USFVNQiIgdmFsdWU9ItCR0LXQs9GD0L3QvtC6Ii8+DQoJCTx1aXRleHQgbmFtZT0iVEFCX05PVEVTIiB2YWx1ZT0i0JfQsNC80LXRgtC60LgiLz4NCgkJPHVpdGV4dCBuYW1lPSJUQUJfU0VBUkNIIiB2YWx1ZT0i0J/QvtC40YHQuiIvPg0KCQk8dWl0ZXh0IG5hbWU9IlNMSURFX0hFQURJTkciIHZhbHVlPSLQl9Cw0LPQvtC70L7QstC+0Log0YHQu9Cw0LnQtNCwIi8+DQoJCTx1aXRleHQgbmFtZT0iRFVSQVRJT05fSEVBRElORyIgdmFsdWU9ItCU0LvQuNGCLdGB0YLRjCIvPg0KCQk8dWl0ZXh0IG5hbWU9IlNFQVJDSF9IRUFESU5HIiB2YWx1ZT0i0J/QvtC40YHQuiDRgtC10LrRgdGC0LA6Ii8+DQoJCTx1aXRleHQgbmFtZT0iVEhVTUJfSEVBRElORyIgdmFsdWU9ItCh0LvQsNC50LQiLz4NCgkJPHVpdGV4dCBuYW1lPSJUSFVNQl9JTkZPIiB2YWx1ZT0i0J3QsNC30LLQsNC90LjQtS/QtNC70LjRgi3QvdC+0YHRgtGMIi8+DQoJCTx1aXRleHQgbmFtZT0iQVRUQUNITkFNRV9IRUFESU5HIiB2YWx1ZT0i0JjQvNGPINGE0LDQudC70LAiLz4NCgkJPHVpdGV4dCBuYW1lPSJBVFRBQ0hTSVpFX0hFQURJTkciIHZhbHVlPSLQoNCw0LfQvNC10YAiLz4NCgkJPHVpdGV4dCBuYW1lPSJTTElERV9OT1RFUyIgdmFsdWU9ItCX0LDQvNC10YLQutC4INC6INGB0LvQsNC50LTRgyIvPg0KCQk8dWl0ZXh0IG5hbWU9IkNPVVJTRV9TVEFUVVMiIHZhbHVlPSJNb2R1bGUgU3RhdHVzIi8+DQoJCTx1aXRleHQgbmFtZT0iUEFTU0VEX1NUUklORyIgdmFsdWU9IlBhc3NlZCIvPg0KCQk8dWl0ZXh0IG5hbWU9IkZBSUxFRF9TVFJJTkciIHZhbHVlPSJGYWlsZWQiLz4NCgkJPCEtLXF1aXogcG9kIGFuZCBtZXNzYWdlIGJveCB0ZXh0cy0tPg0KCQk8dWl0ZXh0IG5hbWU9IlFVSVpQT0RfUVVJWl9BVFRFTVBUIiB2YWx1ZT0i0J/QvtC/0YvRgtC60LAg0L/RgNC+0LnRgtC4INC+0L/RgNC+0YE6Ii8+DQoJCTx1aXRleHQgbmFtZT0iUVVJWlBPRF9RVUlaX0FUVEVNUFRfVkFMVUUiIHZhbHVlPSIlbiDQuNC3ICV0Ii8+DQoJCTx1aXRleHQgbmFtZT0iUVVJWlBPRF9RVUlaX1NDT1JFIiB2YWx1ZT0i0J3QsNCx0YDQsNC90L4g0LHQsNC70LvQvtCyOiIvPg0KCQk8dWl0ZXh0IG5hbWU9IlFVSVpQT0RfUVVJWl9QQVNTU0NPUkUiIHZhbHVlPSLQn9GA0L7RhdC+0LTQvdC+0Lkg0YDQtdC30YPQu9GM0YLQsNGCOiIvPg0KCQk8dWl0ZXh0IG5hbWU9IlFVSVpQT0RfUVVJWl9NQVhTQ09SRSIgdmFsdWU9ItCc0LDQutGB0LjQvNCw0LvRjNC90YvQuSDRgNC10LfRg9C70YzRgtCw0YI6Ii8+DQoJCTx1aXRleHQgbmFtZT0iUVVJWlBPRF9RVUVTQVRNUFRfU1RSIiB2YWx1ZT0i0J/QvtC/0YvRgtC60LA6ICVuINC40LcgJXQiLz4NCgkJPHVpdGV4dCBuYW1lPSJRVUlaUE9EX1FVRVNUWVBFX1NUUiIgdmFsdWU9ItCi0LjQvzogJXMiLz4NCgkJPHVpdGV4dCBuYW1lPSJRVUlaUE9EX1FVRVNUWVBFX0dSRCIgdmFsdWU9ItChINC+0YbQtdC90LrQvtC5Ii8+DQoJCTx1aXRleHQgbmFtZT0iUVVJWlBPRF9RVUVTVFlQRV9TVlkiIHZhbHVlPSLQntCx0LfQvtGAIi8+DQoJCTx1aXRleHQgbmFtZT0iUVVJWlBPRF9RVUlaQVRNUFRfSU5GIiB2YWx1ZT0i0JHQvtC70YzRiNC+0LUg0YfQuNGB0LvQviIvPg0KCQk8dWl0ZXh0IG5hbWU9IlFVSVpQT0RfUVVFU0FUTVBUX0lORiIgdmFsdWU9ItCR0L7Qu9GM0YjQvtC1INGH0LjRgdC70L4iLz4NCgkJPHVpdGV4dCBuYW1lPSJXQVJOSU5HTVNHX1lFU1NUUklORyIgdmFsdWU9ItCU0LAiLz4NCgkJPHVpdGV4dCBuYW1lPSJXQVJOSU5HTVNHX05PU1RSSU5HIiB2YWx1ZT0i0J3QtdGCIi8+DQoJCTx1aXRleHQgbmFtZT0iV0FSTklOR01TR19USVRMRVNUUklORyIgdmFsdWU9ItCf0YDQtdC00YPQv9GA0LXQttC00LXQvdC40LUg0L4g0L3QsNCy0LjQs9Cw0YbQuNC4INCyINC+0L/RgNC+0YHQtSIvPg0KCQk8dWl0ZXh0IG5hbWU9IldBUk5JTkdNU0dfTVNHU1RSSU5HIiB2YWx1ZT0i0JIg0L7Qv9GA0L7RgdC1INC+0YHRgtCw0LvQuNGB0Ywg0L3QtdC+0YLQstC10YfQtdC90L3Ri9C1INCy0L7Qv9GA0L7RgdGLLtCd0LDQttCw0YLQuNC1INC60L3QvtC/0LrQuCAmcXVvdDvQlNCwJnF1b3Q7INC/0YDQuNCy0LXQtNC10YIg0Log0LfQsNC60YDRi9GC0LjRjiDQvtC/0YDQvtGB0LAuINCd0LDQttCw0YLQuNC1INC60L3QvtC/0LrQuCAmcXVvdDvQndC10YImcXVvdDsg0L/RgNC+0LTQvtC70LbQuNGCINC+0L/RgNC+0YEuIi8+DQoJCTx1aXRleHQgbmFtZT0iSU5GT1JNQVRJT05fSDI2NF9GTEFTSFBMQVlFUiIgdmFsdWU9ItCi0LXQutGD0YnQsNGPINCy0LXRgNGB0LjRjyDQv9GA0L7QuNCz0YDRi9Cy0LDRgtC10LvRjyBGbGFzaCBQbGF5ZXIsINGD0YHRgtCw0L3QvtCy0LvQtdC90L3QsNGPINC90LAg0Y3RgtC+0Lwg0LrQvtC80L/RjNGO0YLQtdGA0LUsINC90LUg0L/QvtC00LTQtdGA0LbQuNCy0LDQtdGCINGN0YLQviDQstC40LTQtdC+LiDQqdC10LvQutC90LjRgtC1INCyINC+0LHQu9Cw0YHRgtC4INCy0LjQtNC10L4sINGH0YLQvtCx0Ysg0LfQsNCz0YDRg9C30LjRgtGMINC/0L7RgdC70LXQtNC90Y7RjiDQstC10YDRgdC40Y4g0L/RgNC+0LjQs9GA0YvQstCw0YLQtdC70Y8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LQn9C+0LrQsNC30YvQstCw0YLRjCDQstGA0LXQt9C60YMg0YPRh9Cw0YHRgtC90LjQutCw0LwiLz4NCgkJPHVpdGV4dCBuYW1lPSJNVVRFIiB2YWx1ZT0i0J7RgtC60LvRjtGH0LjRgtGMINC30LLRg9C6Ii8+DQoJCTx1aXRleHQgbmFtZT0iRE9DV1JBUF9USVRMRSIgdmFsdWU9ItCS0LvQvtC20LXQvdC40LUg0LIg0YTQsNC50LsgQWRvYmUgUHJlc2VudGVyIi8+DQoJCTx1aXRleHQgbmFtZT0iRE9DV1JBUF9NU0ciIHZhbHVlPSLQodC+0YXRgNCw0L3QuNGC0Ywg0LIg0L/QsNC/0LrRgyAmcXVvdDvQnNC+0Lkg0LrQvtC80L/RjNGO0YLQtdGAJnF1b3Q7Ii8+DQoJCTx1aXRleHQgbmFtZT0iRE9DV1JBUF9QUk9NUFQiIHZhbHVlPSLQqdC10LvQutC90YPRgtGMINC00LvRjyDQt9Cw0LPRgNGD0LfQutC4Ii8+DQoJPC9sYW5ndWFnZT4NCjwvY29uZmlndXJhdGlvbj4NCg=="/>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PSNARRATION" val="7,1664464705,C:\Users\tdbowman\Dropbox\Intro to Programming\Lectures\Week1_pptx\Media.ppcx"/>
  <p:tag name="HTML_SHAPEINFO" val="&lt;SlideThumbPath val=&quot;Slide7.PNG&quot;/&gt;"/>
</p:tagLst>
</file>

<file path=ppt/tags/tag10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0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0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0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0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0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0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0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0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0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ShapeTextInfo&gt;"/>
  <p:tag name="HTML_SHAPEINFO" val="&lt;ThreeDShapeInfo&gt;&lt;uuid val=&quot;&quot;/&gt;&lt;isInvalidForFieldText val=&quot;0&quot;/&gt;&lt;Image&gt;&lt;filename val=&quot;C:\Users\tdbowman\AppData\Local\Temp\PR\data\asimages\{8AD400F6-7238-49E4-8F7F-4FA9E5D8B7F4}_7.png&quot;/&gt;&lt;left val=&quot;16&quot;/&gt;&lt;top val=&quot;0&quot;/&gt;&lt;width val=&quot;668&quot;/&gt;&lt;height val=&quot;93&quot;/&gt;&lt;hasText val=&quot;1&quot;/&gt;&lt;/Image&gt;&lt;/ThreeDShapeInfo&gt;"/>
</p:tagLst>
</file>

<file path=ppt/tags/tag1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1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1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1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1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1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2.xml><?xml version="1.0" encoding="utf-8"?>
<p:tagLst xmlns:a="http://schemas.openxmlformats.org/drawingml/2006/main" xmlns:r="http://schemas.openxmlformats.org/officeDocument/2006/relationships" xmlns:p="http://schemas.openxmlformats.org/presentationml/2006/main">
  <p:tag name="PPSNARRATION" val="7,1664464705,C:\Users\tdbowman\Dropbox\Intro to Programming\Lectures\Week1_pptx\Media.ppcx"/>
  <p:tag name="HTML_SHAPEINFO" val="&lt;SlideThumbPath val=&quot;Slide7.PNG&quot;/&gt;"/>
</p:tagLst>
</file>

<file path=ppt/tags/tag1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2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2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2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2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2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ShapeTextInfo&gt;"/>
  <p:tag name="HTML_SHAPEINFO" val="&lt;ThreeDShapeInfo&gt;&lt;uuid val=&quot;&quot;/&gt;&lt;isInvalidForFieldText val=&quot;0&quot;/&gt;&lt;Image&gt;&lt;filename val=&quot;C:\Users\tdbowman\AppData\Local\Temp\PR\data\asimages\{8AD400F6-7238-49E4-8F7F-4FA9E5D8B7F4}_7.png&quot;/&gt;&lt;left val=&quot;16&quot;/&gt;&lt;top val=&quot;0&quot;/&gt;&lt;width val=&quot;668&quot;/&gt;&lt;height val=&quot;93&quot;/&gt;&lt;hasText val=&quot;1&quot;/&gt;&lt;/Image&gt;&lt;/ThreeDShapeInfo&gt;"/>
</p:tagLst>
</file>

<file path=ppt/tags/tag1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3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3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36.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38.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4.xml><?xml version="1.0" encoding="utf-8"?>
<p:tagLst xmlns:a="http://schemas.openxmlformats.org/drawingml/2006/main" xmlns:r="http://schemas.openxmlformats.org/officeDocument/2006/relationships" xmlns:p="http://schemas.openxmlformats.org/presentationml/2006/main">
  <p:tag name="PPSNARRATION" val="10,1664464705,C:\Users\tdbowman\Dropbox\Intro to Programming\Lectures\Week1_pptx\Media.ppcx"/>
  <p:tag name="HTML_SHAPEINFO" val="&lt;SlideThumbPath val=&quot;Slide10.PNG&quot;/&gt;"/>
</p:tagLst>
</file>

<file path=ppt/tags/tag140.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42.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44.xml><?xml version="1.0" encoding="utf-8"?>
<p:tagLst xmlns:a="http://schemas.openxmlformats.org/drawingml/2006/main" xmlns:r="http://schemas.openxmlformats.org/officeDocument/2006/relationships" xmlns:p="http://schemas.openxmlformats.org/presentationml/2006/main">
  <p:tag name="PPSNARRATION" val="5,398799163,C:\Users\tdbowman\Dropbox\WayneState\OrgKnowledge Course\Lectures\Week2\Week2_pptx\Media.ppcx"/>
  <p:tag name="HTML_SHAPEINFO" val="&lt;SlideThumbPath val=&quot;Slide5.PNG&quot;/&gt;"/>
</p:tagLst>
</file>

<file path=ppt/tags/tag1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6.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48.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 name="HTML_SHAPEINFO" val="&lt;ThreeDShapeInfo&gt;&lt;uuid val=&quot;&quot;/&gt;&lt;isInvalidForFieldText val=&quot;0&quot;/&gt;&lt;Image&gt;&lt;filename val=&quot;C:\Users\tdbowman\AppData\Local\Temp\PR\data\asimages\{CD00D1FD-F086-42F7-B78F-7C5092E41D07}_10.png&quot;/&gt;&lt;left val=&quot;16&quot;/&gt;&lt;top val=&quot;0&quot;/&gt;&lt;width val=&quot;668&quot;/&gt;&lt;height val=&quot;93&quot;/&gt;&lt;hasText val=&quot;1&quot;/&gt;&lt;/Image&gt;&lt;/ThreeDShapeInfo&gt;"/>
</p:tagLst>
</file>

<file path=ppt/tags/tag150.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52.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54.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5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5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5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5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3&quot;/&gt;&lt;lineCharCount val=&quot;68&quot;/&gt;&lt;lineCharCount val=&quot;74&quot;/&gt;&lt;lineCharCount val=&quot;70&quot;/&gt;&lt;lineCharCount val=&quot;25&quot;/&gt;&lt;lineCharCount val=&quot;75&quot;/&gt;&lt;lineCharCount val=&quot;74&quot;/&gt;&lt;lineCharCount val=&quot;67&quot;/&gt;&lt;lineCharCount val=&quot;15&quot;/&gt;&lt;lineCharCount val=&quot;69&quot;/&gt;&lt;lineCharCount val=&quot;78&quot;/&gt;&lt;lineCharCount val=&quot;70&quot;/&gt;&lt;lineCharCount val=&quot;68&quot;/&gt;&lt;lineCharCount val=&quot;8&quot;/&gt;&lt;/TableIndex&gt;&lt;/ShapeTextInfo&gt;"/>
  <p:tag name="HTML_SHAPEINFO" val="&lt;ThreeDShapeInfo&gt;&lt;uuid val=&quot;&quot;/&gt;&lt;isInvalidForFieldText val=&quot;0&quot;/&gt;&lt;Image&gt;&lt;filename val=&quot;C:\Users\tdbowman\AppData\Local\Temp\PR\data\asimages\{10BD734A-9917-4D03-B7B6-FDA209D6DEA2}_10.png&quot;/&gt;&lt;left val=&quot;31&quot;/&gt;&lt;top val=&quot;89&quot;/&gt;&lt;width val=&quot;656&quot;/&gt;&lt;height val=&quot;359&quot;/&gt;&lt;hasText val=&quot;1&quot;/&gt;&lt;/Image&gt;&lt;/ThreeDShapeInfo&gt;"/>
</p:tagLst>
</file>

<file path=ppt/tags/tag1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6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6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6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6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6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7.xml><?xml version="1.0" encoding="utf-8"?>
<p:tagLst xmlns:a="http://schemas.openxmlformats.org/drawingml/2006/main" xmlns:r="http://schemas.openxmlformats.org/officeDocument/2006/relationships" xmlns:p="http://schemas.openxmlformats.org/presentationml/2006/main">
  <p:tag name="PPSNARRATION" val="11,1664464705,C:\Users\tdbowman\Dropbox\Intro to Programming\Lectures\Week1_pptx\Media.ppcx"/>
  <p:tag name="HTML_SHAPEINFO" val="&lt;SlideThumbPath val=&quot;Slide11.PNG&quot;/&gt;"/>
</p:tagLst>
</file>

<file path=ppt/tags/tag1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7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7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7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7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7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7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2&quot;/&gt;&lt;/TableIndex&gt;&lt;/ShapeTextInfo&gt;"/>
  <p:tag name="HTML_SHAPEINFO" val="&lt;ThreeDShapeInfo&gt;&lt;uuid val=&quot;&quot;/&gt;&lt;isInvalidForFieldText val=&quot;0&quot;/&gt;&lt;Image&gt;&lt;filename val=&quot;C:\Users\tdbowman\AppData\Local\Temp\PR\data\asimages\{0FD0492A-A5FE-405A-BC03-1E206C6F7CAD}_11.png&quot;/&gt;&lt;left val=&quot;16&quot;/&gt;&lt;top val=&quot;0&quot;/&gt;&lt;width val=&quot;668&quot;/&gt;&lt;height val=&quot;93&quot;/&gt;&lt;hasText val=&quot;1&quot;/&gt;&lt;/Image&gt;&lt;/ThreeDShapeInfo&gt;"/>
</p:tagLst>
</file>

<file path=ppt/tags/tag1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8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8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8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8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8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8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73&quot;/&gt;&lt;lineCharCount val=&quot;84&quot;/&gt;&lt;lineCharCount val=&quot;59&quot;/&gt;&lt;lineCharCount val=&quot;74&quot;/&gt;&lt;lineCharCount val=&quot;75&quot;/&gt;&lt;lineCharCount val=&quot;1&quot;/&gt;&lt;lineCharCount val=&quot;1&quot;/&gt;&lt;lineCharCount val=&quot;1&quot;/&gt;&lt;lineCharCount val=&quot;1&quot;/&gt;&lt;lineCharCount val=&quot;1&quot;/&gt;&lt;lineCharCount val=&quot;1&quot;/&gt;&lt;lineCharCount val=&quot;1&quot;/&gt;&lt;lineCharCount val=&quot;1&quot;/&gt;&lt;lineCharCount val=&quot;34&quot;/&gt;&lt;/TableIndex&gt;&lt;/ShapeTextInfo&gt;"/>
  <p:tag name="HTML_SHAPEINFO" val="&lt;ThreeDShapeInfo&gt;&lt;uuid val=&quot;&quot;/&gt;&lt;isInvalidForFieldText val=&quot;0&quot;/&gt;&lt;Image&gt;&lt;filename val=&quot;C:\Users\tdbowman\AppData\Local\Temp\PR\data\asimages\{E961F1C2-551B-4CEA-A045-A59CCB9FEA9A}_11.png&quot;/&gt;&lt;left val=&quot;31&quot;/&gt;&lt;top val=&quot;89&quot;/&gt;&lt;width val=&quot;652&quot;/&gt;&lt;height val=&quot;359&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PSNARRATION" val="11,1664464705,C:\Users\tdbowman\Dropbox\Intro to Programming\Lectures\Week1_pptx\Media.ppcx"/>
  <p:tag name="HTML_SHAPEINFO" val="&lt;SlideThumbPath val=&quot;Slide11.PNG&quot;/&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2&quot;/&gt;&lt;/TableIndex&gt;&lt;/ShapeTextInfo&gt;"/>
  <p:tag name="HTML_SHAPEINFO" val="&lt;ThreeDShapeInfo&gt;&lt;uuid val=&quot;&quot;/&gt;&lt;isInvalidForFieldText val=&quot;0&quot;/&gt;&lt;Image&gt;&lt;filename val=&quot;C:\Users\tdbowman\AppData\Local\Temp\PR\data\asimages\{0FD0492A-A5FE-405A-BC03-1E206C6F7CAD}_11.png&quot;/&gt;&lt;left val=&quot;16&quot;/&gt;&lt;top val=&quot;0&quot;/&gt;&lt;width val=&quot;668&quot;/&gt;&lt;height val=&quot;93&quot;/&gt;&lt;hasText val=&quot;1&quot;/&gt;&lt;/Image&gt;&lt;/ThreeDShapeInfo&gt;"/>
</p:tagLst>
</file>

<file path=ppt/tags/tag22.xml><?xml version="1.0" encoding="utf-8"?>
<p:tagLst xmlns:a="http://schemas.openxmlformats.org/drawingml/2006/main" xmlns:r="http://schemas.openxmlformats.org/officeDocument/2006/relationships" xmlns:p="http://schemas.openxmlformats.org/presentationml/2006/main">
  <p:tag name="PPSNARRATION" val="13,1664464705,C:\Users\tdbowman\Dropbox\Intro to Programming\Lectures\Week1_pptx\Media.ppcx"/>
  <p:tag name="HTML_SHAPEINFO" val="&lt;SlideThumbPath val=&quot;Slide13.PNG&quot;/&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4&quot;/&gt;&lt;/TableIndex&gt;&lt;/ShapeTextInfo&gt;"/>
  <p:tag name="HTML_SHAPEINFO" val="&lt;ThreeDShapeInfo&gt;&lt;uuid val=&quot;&quot;/&gt;&lt;isInvalidForFieldText val=&quot;0&quot;/&gt;&lt;Image&gt;&lt;filename val=&quot;C:\Users\tdbowman\AppData\Local\Temp\PR\data\asimages\{AEB34812-94FC-4EAE-8617-09E0ADAC47B0}_13.png&quot;/&gt;&lt;left val=&quot;16&quot;/&gt;&lt;top val=&quot;0&quot;/&gt;&lt;width val=&quot;668&quot;/&gt;&lt;height val=&quot;93&quot;/&gt;&lt;hasText val=&quot;1&quot;/&gt;&lt;/Image&gt;&lt;/ThreeDShape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66&quot;/&gt;&lt;lineCharCount val=&quot;50&quot;/&gt;&lt;lineCharCount val=&quot;1&quot;/&gt;&lt;lineCharCount val=&quot;38&quot;/&gt;&lt;lineCharCount val=&quot;21&quot;/&gt;&lt;lineCharCount val=&quot;25&quot;/&gt;&lt;lineCharCount val=&quot;39&quot;/&gt;&lt;lineCharCount val=&quot;1&quot;/&gt;&lt;lineCharCount val=&quot;1&quot;/&gt;&lt;lineCharCount val=&quot;72&quot;/&gt;&lt;lineCharCount val=&quot;87&quot;/&gt;&lt;lineCharCount val=&quot;32&quot;/&gt;&lt;lineCharCount val=&quot;84&quot;/&gt;&lt;lineCharCount val=&quot;36&quot;/&gt;&lt;/TableIndex&gt;&lt;/ShapeTextInfo&gt;"/>
  <p:tag name="HTML_SHAPEINFO" val="&lt;ThreeDShapeInfo&gt;&lt;uuid val=&quot;&quot;/&gt;&lt;isInvalidForFieldText val=&quot;0&quot;/&gt;&lt;Image&gt;&lt;filename val=&quot;C:\Users\tdbowman\AppData\Local\Temp\PR\data\asimages\{ADD83716-EB2F-4460-9BDC-B708B3E1EE31}_13.png&quot;/&gt;&lt;left val=&quot;31&quot;/&gt;&lt;top val=&quot;89&quot;/&gt;&lt;width val=&quot;652&quot;/&gt;&lt;height val=&quot;359&quot;/&gt;&lt;hasText val=&quot;1&quot;/&gt;&lt;/Image&gt;&lt;/ThreeDShapeInfo&gt;"/>
</p:tagLst>
</file>

<file path=ppt/tags/tag25.xml><?xml version="1.0" encoding="utf-8"?>
<p:tagLst xmlns:a="http://schemas.openxmlformats.org/drawingml/2006/main" xmlns:r="http://schemas.openxmlformats.org/officeDocument/2006/relationships" xmlns:p="http://schemas.openxmlformats.org/presentationml/2006/main">
  <p:tag name="PPSNARRATION" val="14,1664464705,C:\Users\tdbowman\Dropbox\Intro to Programming\Lectures\Week1_pptx\Media.ppcx"/>
  <p:tag name="HTML_SHAPEINFO" val="&lt;SlideThumbPath val=&quot;Slide14.PNG&quot;/&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 name="HTML_SHAPEINFO" val="&lt;ThreeDShapeInfo&gt;&lt;uuid val=&quot;&quot;/&gt;&lt;isInvalidForFieldText val=&quot;0&quot;/&gt;&lt;Image&gt;&lt;filename val=&quot;C:\Users\tdbowman\AppData\Local\Temp\PR\data\asimages\{A87A489F-6071-40CC-A206-64B4BAF35AAB}_14.png&quot;/&gt;&lt;left val=&quot;16&quot;/&gt;&lt;top val=&quot;0&quot;/&gt;&lt;width val=&quot;668&quot;/&gt;&lt;height val=&quot;93&quot;/&gt;&lt;hasText val=&quot;1&quot;/&gt;&lt;/Image&gt;&lt;/ThreeDShape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0&quot;/&gt;&lt;lineCharCount val=&quot;49&quot;/&gt;&lt;lineCharCount val=&quot;45&quot;/&gt;&lt;lineCharCount val=&quot;1&quot;/&gt;&lt;lineCharCount val=&quot;1&quot;/&gt;&lt;lineCharCount val=&quot;1&quot;/&gt;&lt;lineCharCount val=&quot;1&quot;/&gt;&lt;lineCharCount val=&quot;59&quot;/&gt;&lt;lineCharCount val=&quot;59&quot;/&gt;&lt;lineCharCount val=&quot;14&quot;/&gt;&lt;lineCharCount val=&quot;1&quot;/&gt;&lt;/TableIndex&gt;&lt;/ShapeTextInfo&gt;"/>
  <p:tag name="HTML_SHAPEINFO" val="&lt;ThreeDShapeInfo&gt;&lt;uuid val=&quot;&quot;/&gt;&lt;isInvalidForFieldText val=&quot;0&quot;/&gt;&lt;Image&gt;&lt;filename val=&quot;C:\Users\tdbowman\AppData\Local\Temp\PR\data\asimages\{0F751793-836A-48BA-8305-456D3E157656}_14.png&quot;/&gt;&lt;left val=&quot;27&quot;/&gt;&lt;top val=&quot;87&quot;/&gt;&lt;width val=&quot;659&quot;/&gt;&lt;height val=&quot;362&quot;/&gt;&lt;hasText val=&quot;1&quot;/&gt;&lt;/Image&gt;&lt;/ThreeDShapeInfo&gt;"/>
</p:tagLst>
</file>

<file path=ppt/tags/tag28.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PSNARRATION" val="15,1664464705,C:\Users\tdbowman\Dropbox\Intro to Programming\Lectures\Week1_pptx\Media.ppcx"/>
  <p:tag name="HTML_SHAPEINFO" val="&lt;SlideThumbPath val=&quot;Slide15.PNG&quot;/&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6&quot;/&gt;&lt;/TableIndex&gt;&lt;/ShapeTextInfo&gt;"/>
  <p:tag name="HTML_SHAPEINFO" val="&lt;ThreeDShapeInfo&gt;&lt;uuid val=&quot;&quot;/&gt;&lt;isInvalidForFieldText val=&quot;0&quot;/&gt;&lt;Image&gt;&lt;filename val=&quot;C:\Users\tdbowman\AppData\Local\Temp\PR\data\asimages\{FBEDCBB0-16A5-445A-B994-A0F3FC792BB4}_15.png&quot;/&gt;&lt;left val=&quot;16&quot;/&gt;&lt;top val=&quot;0&quot;/&gt;&lt;width val=&quot;668&quot;/&gt;&lt;height val=&quot;93&quot;/&gt;&lt;hasText val=&quot;1&quot;/&gt;&lt;/Image&gt;&lt;/ThreeDShape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9&quot;/&gt;&lt;lineCharCount val=&quot;43&quot;/&gt;&lt;lineCharCount val=&quot;69&quot;/&gt;&lt;lineCharCount val=&quot;1&quot;/&gt;&lt;lineCharCount val=&quot;50&quot;/&gt;&lt;lineCharCount val=&quot;27&quot;/&gt;&lt;lineCharCount val=&quot;49&quot;/&gt;&lt;lineCharCount val=&quot;16&quot;/&gt;&lt;lineCharCount val=&quot;25&quot;/&gt;&lt;lineCharCount val=&quot;49&quot;/&gt;&lt;/TableIndex&gt;&lt;/ShapeTextInfo&gt;"/>
  <p:tag name="HTML_SHAPEINFO" val="&lt;ThreeDShapeInfo&gt;&lt;uuid val=&quot;&quot;/&gt;&lt;isInvalidForFieldText val=&quot;0&quot;/&gt;&lt;Image&gt;&lt;filename val=&quot;C:\Users\tdbowman\AppData\Local\Temp\PR\data\asimages\{D2681CB6-19EE-4D52-850E-130D5DA80BED}_15.png&quot;/&gt;&lt;left val=&quot;27&quot;/&gt;&lt;top val=&quot;87&quot;/&gt;&lt;width val=&quot;657&quot;/&gt;&lt;height val=&quot;362&quot;/&gt;&lt;hasText val=&quot;1&quot;/&gt;&lt;/Image&gt;&lt;/ThreeDShapeInfo&gt;"/>
</p:tagLst>
</file>

<file path=ppt/tags/tag33.xml><?xml version="1.0" encoding="utf-8"?>
<p:tagLst xmlns:a="http://schemas.openxmlformats.org/drawingml/2006/main" xmlns:r="http://schemas.openxmlformats.org/officeDocument/2006/relationships" xmlns:p="http://schemas.openxmlformats.org/presentationml/2006/main">
  <p:tag name="PPSNARRATION" val="19,1664464705,C:\Users\tdbowman\Dropbox\Intro to Programming\Lectures\Week1_pptx\Media.ppcx"/>
  <p:tag name="HTML_SHAPEINFO" val="&lt;SlideThumbPath val=&quot;Slide19.PNG&quot;/&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50&quot;/&gt;&lt;lineCharCount val=&quot;44&quot;/&gt;&lt;lineCharCount val=&quot;28&quot;/&gt;&lt;lineCharCount val=&quot;85&quot;/&gt;&lt;lineCharCount val=&quot;8&quot;/&gt;&lt;lineCharCount val=&quot;69&quot;/&gt;&lt;lineCharCount val=&quot;31&quot;/&gt;&lt;lineCharCount val=&quot;65&quot;/&gt;&lt;lineCharCount val=&quot;73&quot;/&gt;&lt;lineCharCount val=&quot;63&quot;/&gt;&lt;lineCharCount val=&quot;35&quot;/&gt;&lt;/TableIndex&gt;&lt;/ShapeTextInfo&gt;"/>
  <p:tag name="HTML_SHAPEINFO" val="&lt;ThreeDShapeInfo&gt;&lt;uuid val=&quot;&quot;/&gt;&lt;isInvalidForFieldText val=&quot;0&quot;/&gt;&lt;Image&gt;&lt;filename val=&quot;C:\Users\tdbowman\AppData\Local\Temp\PR\data\asimages\{5CFAE468-02D7-46BF-9C35-E95FAAC6A3E2}_19.png&quot;/&gt;&lt;left val=&quot;31&quot;/&gt;&lt;top val=&quot;89&quot;/&gt;&lt;width val=&quot;652&quot;/&gt;&lt;height val=&quot;359&quot;/&gt;&lt;hasText val=&quot;1&quot;/&gt;&lt;/Image&gt;&lt;/ThreeDShapeInfo&gt;"/>
</p:tagLst>
</file>

<file path=ppt/tags/tag36.xml><?xml version="1.0" encoding="utf-8"?>
<p:tagLst xmlns:a="http://schemas.openxmlformats.org/drawingml/2006/main" xmlns:r="http://schemas.openxmlformats.org/officeDocument/2006/relationships" xmlns:p="http://schemas.openxmlformats.org/presentationml/2006/main">
  <p:tag name="PPSNARRATION" val="23,1664464705,C:\Users\tdbowman\Dropbox\Intro to Programming\Lectures\Week1_pptx\Media.ppcx"/>
  <p:tag name="HTML_SHAPEINFO" val="&lt;SlideThumbPath val=&quot;Slide23.PNG&quot;/&gt;"/>
</p:tagLst>
</file>

<file path=ppt/tags/tag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E42D6323-93EC-4D64-B420-68FC1330362B}_23.png&quot;/&gt;&lt;left val=&quot;16&quot;/&gt;&lt;top val=&quot;0&quot;/&gt;&lt;width val=&quot;668&quot;/&gt;&lt;height val=&quot;93&quot;/&gt;&lt;hasText val=&quot;1&quot;/&gt;&lt;/Image&gt;&lt;/ThreeDShapeInfo&gt;"/>
</p:tagLst>
</file>

<file path=ppt/tags/tag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20&quot;/&gt;&lt;lineCharCount val=&quot;83&quot;/&gt;&lt;lineCharCount val=&quot;81&quot;/&gt;&lt;lineCharCount val=&quot;7&quot;/&gt;&lt;lineCharCount val=&quot;62&quot;/&gt;&lt;lineCharCount val=&quot;45&quot;/&gt;&lt;lineCharCount val=&quot;58&quot;/&gt;&lt;lineCharCount val=&quot;52&quot;/&gt;&lt;lineCharCount val=&quot;71&quot;/&gt;&lt;lineCharCount val=&quot;13&quot;/&gt;&lt;lineCharCount val=&quot;74&quot;/&gt;&lt;/TableIndex&gt;&lt;/ShapeTextInfo&gt;"/>
  <p:tag name="HTML_SHAPEINFO" val="&lt;ThreeDShapeInfo&gt;&lt;uuid val=&quot;&quot;/&gt;&lt;isInvalidForFieldText val=&quot;0&quot;/&gt;&lt;Image&gt;&lt;filename val=&quot;C:\Users\tdbowman\AppData\Local\Temp\PR\data\asimages\{1915A77D-CEA8-4EDC-8317-44A07226E514}_23.png&quot;/&gt;&lt;left val=&quot;29&quot;/&gt;&lt;top val=&quot;88&quot;/&gt;&lt;width val=&quot;658&quot;/&gt;&lt;height val=&quot;360&quot;/&gt;&lt;hasText val=&quot;1&quot;/&gt;&lt;/Image&gt;&lt;/ThreeDShapeInfo&gt;"/>
</p:tagLst>
</file>

<file path=ppt/tags/tag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20&quot;/&gt;&lt;lineCharCount val=&quot;83&quot;/&gt;&lt;lineCharCount val=&quot;81&quot;/&gt;&lt;lineCharCount val=&quot;7&quot;/&gt;&lt;lineCharCount val=&quot;62&quot;/&gt;&lt;lineCharCount val=&quot;45&quot;/&gt;&lt;lineCharCount val=&quot;58&quot;/&gt;&lt;lineCharCount val=&quot;52&quot;/&gt;&lt;lineCharCount val=&quot;71&quot;/&gt;&lt;lineCharCount val=&quot;13&quot;/&gt;&lt;lineCharCount val=&quot;74&quot;/&gt;&lt;/TableIndex&gt;&lt;/ShapeTextInfo&gt;"/>
  <p:tag name="HTML_SHAPEINFO" val="&lt;ThreeDShapeInfo&gt;&lt;uuid val=&quot;&quot;/&gt;&lt;isInvalidForFieldText val=&quot;0&quot;/&gt;&lt;Image&gt;&lt;filename val=&quot;C:\Users\tdbowman\AppData\Local\Temp\PR\data\asimages\{1915A77D-CEA8-4EDC-8317-44A07226E514}_23.png&quot;/&gt;&lt;left val=&quot;29&quot;/&gt;&lt;top val=&quot;88&quot;/&gt;&lt;width val=&quot;658&quot;/&gt;&lt;height val=&quot;360&quot;/&gt;&lt;hasText val=&quot;1&quot;/&gt;&lt;/Image&gt;&lt;/ThreeDShape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20&quot;/&gt;&lt;lineCharCount val=&quot;83&quot;/&gt;&lt;lineCharCount val=&quot;81&quot;/&gt;&lt;lineCharCount val=&quot;7&quot;/&gt;&lt;lineCharCount val=&quot;62&quot;/&gt;&lt;lineCharCount val=&quot;45&quot;/&gt;&lt;lineCharCount val=&quot;58&quot;/&gt;&lt;lineCharCount val=&quot;52&quot;/&gt;&lt;lineCharCount val=&quot;71&quot;/&gt;&lt;lineCharCount val=&quot;13&quot;/&gt;&lt;lineCharCount val=&quot;74&quot;/&gt;&lt;/TableIndex&gt;&lt;/ShapeTextInfo&gt;"/>
  <p:tag name="HTML_SHAPEINFO" val="&lt;ThreeDShapeInfo&gt;&lt;uuid val=&quot;&quot;/&gt;&lt;isInvalidForFieldText val=&quot;0&quot;/&gt;&lt;Image&gt;&lt;filename val=&quot;C:\Users\tdbowman\AppData\Local\Temp\PR\data\asimages\{1915A77D-CEA8-4EDC-8317-44A07226E514}_23.png&quot;/&gt;&lt;left val=&quot;29&quot;/&gt;&lt;top val=&quot;88&quot;/&gt;&lt;width val=&quot;658&quot;/&gt;&lt;height val=&quot;360&quot;/&gt;&lt;hasText val=&quot;1&quot;/&gt;&lt;/Image&gt;&lt;/ThreeDShapeInfo&gt;"/>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42.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10&quot;/&gt;&lt;lineCharCount val=&quot;28&quot;/&gt;&lt;lineCharCount val=&quot;26&quot;/&gt;&lt;lineCharCount val=&quot;39&quot;/&gt;&lt;lineCharCount val=&quot;42&quot;/&gt;&lt;lineCharCount val=&quot;16&quot;/&gt;&lt;lineCharCount val=&quot;43&quot;/&gt;&lt;lineCharCount val=&quot;61&quot;/&gt;&lt;lineCharCount val=&quot;17&quot;/&gt;&lt;lineCharCount val=&quot;14&quot;/&gt;&lt;lineCharCount val=&quot;55&quot;/&gt;&lt;/TableIndex&gt;&lt;/ShapeTextInfo&gt;"/>
  <p:tag name="HTML_SHAPEINFO" val="&lt;ThreeDShapeInfo&gt;&lt;uuid val=&quot;&quot;/&gt;&lt;isInvalidForFieldText val=&quot;0&quot;/&gt;&lt;Image&gt;&lt;filename val=&quot;C:\Users\tdbowman\AppData\Local\Temp\PR\data\asimages\{4BE7CCA7-63F0-4C08-A384-5CDA6E281196}_22.png&quot;/&gt;&lt;left val=&quot;29&quot;/&gt;&lt;top val=&quot;88&quot;/&gt;&lt;width val=&quot;655&quot;/&gt;&lt;height val=&quot;360&quot;/&gt;&lt;hasText val=&quot;1&quot;/&gt;&lt;/Image&gt;&lt;/ThreeDShapeInfo&gt;"/>
</p:tagLst>
</file>

<file path=ppt/tags/tag45.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10&quot;/&gt;&lt;lineCharCount val=&quot;28&quot;/&gt;&lt;lineCharCount val=&quot;26&quot;/&gt;&lt;lineCharCount val=&quot;39&quot;/&gt;&lt;lineCharCount val=&quot;42&quot;/&gt;&lt;lineCharCount val=&quot;16&quot;/&gt;&lt;lineCharCount val=&quot;43&quot;/&gt;&lt;lineCharCount val=&quot;61&quot;/&gt;&lt;lineCharCount val=&quot;17&quot;/&gt;&lt;lineCharCount val=&quot;14&quot;/&gt;&lt;lineCharCount val=&quot;55&quot;/&gt;&lt;/TableIndex&gt;&lt;/ShapeTextInfo&gt;"/>
  <p:tag name="HTML_SHAPEINFO" val="&lt;ThreeDShapeInfo&gt;&lt;uuid val=&quot;&quot;/&gt;&lt;isInvalidForFieldText val=&quot;0&quot;/&gt;&lt;Image&gt;&lt;filename val=&quot;C:\Users\tdbowman\AppData\Local\Temp\PR\data\asimages\{4BE7CCA7-63F0-4C08-A384-5CDA6E281196}_22.png&quot;/&gt;&lt;left val=&quot;29&quot;/&gt;&lt;top val=&quot;88&quot;/&gt;&lt;width val=&quot;655&quot;/&gt;&lt;height val=&quot;360&quot;/&gt;&lt;hasText val=&quot;1&quot;/&gt;&lt;/Image&gt;&lt;/ThreeDShapeInfo&gt;"/>
</p:tagLst>
</file>

<file path=ppt/tags/tag48.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51.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10&quot;/&gt;&lt;lineCharCount val=&quot;28&quot;/&gt;&lt;lineCharCount val=&quot;26&quot;/&gt;&lt;lineCharCount val=&quot;39&quot;/&gt;&lt;lineCharCount val=&quot;42&quot;/&gt;&lt;lineCharCount val=&quot;16&quot;/&gt;&lt;lineCharCount val=&quot;43&quot;/&gt;&lt;lineCharCount val=&quot;61&quot;/&gt;&lt;lineCharCount val=&quot;17&quot;/&gt;&lt;lineCharCount val=&quot;14&quot;/&gt;&lt;lineCharCount val=&quot;55&quot;/&gt;&lt;/TableIndex&gt;&lt;/ShapeTextInfo&gt;"/>
  <p:tag name="HTML_SHAPEINFO" val="&lt;ThreeDShapeInfo&gt;&lt;uuid val=&quot;&quot;/&gt;&lt;isInvalidForFieldText val=&quot;0&quot;/&gt;&lt;Image&gt;&lt;filename val=&quot;C:\Users\tdbowman\AppData\Local\Temp\PR\data\asimages\{4BE7CCA7-63F0-4C08-A384-5CDA6E281196}_22.png&quot;/&gt;&lt;left val=&quot;29&quot;/&gt;&lt;top val=&quot;88&quot;/&gt;&lt;width val=&quot;655&quot;/&gt;&lt;height val=&quot;360&quot;/&gt;&lt;hasText val=&quot;1&quot;/&gt;&lt;/Image&gt;&lt;/ThreeDShapeInfo&gt;"/>
</p:tagLst>
</file>

<file path=ppt/tags/tag54.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56.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58.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6.xml><?xml version="1.0" encoding="utf-8"?>
<p:tagLst xmlns:a="http://schemas.openxmlformats.org/drawingml/2006/main" xmlns:r="http://schemas.openxmlformats.org/officeDocument/2006/relationships" xmlns:p="http://schemas.openxmlformats.org/presentationml/2006/main">
  <p:tag name="PPSNARRATION" val="1,1664464705,C:\Users\tdbowman\Dropbox\Intro to Programming\Lectures\Week1_pptx\Media.ppcx"/>
  <p:tag name="HTML_SHAPEINFO" val="&lt;SlideThumbPath val=&quot;Slide1.PNG&quot;/&gt;"/>
</p:tagLst>
</file>

<file path=ppt/tags/tag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10&quot;/&gt;&lt;lineCharCount val=&quot;28&quot;/&gt;&lt;lineCharCount val=&quot;26&quot;/&gt;&lt;lineCharCount val=&quot;39&quot;/&gt;&lt;lineCharCount val=&quot;42&quot;/&gt;&lt;lineCharCount val=&quot;16&quot;/&gt;&lt;lineCharCount val=&quot;43&quot;/&gt;&lt;lineCharCount val=&quot;61&quot;/&gt;&lt;lineCharCount val=&quot;17&quot;/&gt;&lt;lineCharCount val=&quot;14&quot;/&gt;&lt;lineCharCount val=&quot;55&quot;/&gt;&lt;/TableIndex&gt;&lt;/ShapeTextInfo&gt;"/>
  <p:tag name="HTML_SHAPEINFO" val="&lt;ThreeDShapeInfo&gt;&lt;uuid val=&quot;&quot;/&gt;&lt;isInvalidForFieldText val=&quot;0&quot;/&gt;&lt;Image&gt;&lt;filename val=&quot;C:\Users\tdbowman\AppData\Local\Temp\PR\data\asimages\{4BE7CCA7-63F0-4C08-A384-5CDA6E281196}_22.png&quot;/&gt;&lt;left val=&quot;29&quot;/&gt;&lt;top val=&quot;88&quot;/&gt;&lt;width val=&quot;655&quot;/&gt;&lt;height val=&quot;360&quot;/&gt;&lt;hasText val=&quot;1&quot;/&gt;&lt;/Image&gt;&lt;/ThreeDShapeInfo&gt;"/>
</p:tagLst>
</file>

<file path=ppt/tags/tag61.xml><?xml version="1.0" encoding="utf-8"?>
<p:tagLst xmlns:a="http://schemas.openxmlformats.org/drawingml/2006/main" xmlns:r="http://schemas.openxmlformats.org/officeDocument/2006/relationships" xmlns:p="http://schemas.openxmlformats.org/presentationml/2006/main">
  <p:tag name="PPSNARRATION" val="19,1664464705,C:\Users\tdbowman\Dropbox\Intro to Programming\Lectures\Week1_pptx\Media.ppcx"/>
  <p:tag name="HTML_SHAPEINFO" val="&lt;SlideThumbPath val=&quot;Slide19.PNG&quot;/&gt;"/>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63.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65.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67.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69.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7&quot;/&gt;&lt;/TableIndex&gt;&lt;/ShapeTextInfo&gt;"/>
  <p:tag name="PRESENTER_SHAPEINFO" val="&lt;ThreeDShapeInfo&gt;&lt;uuid val=&quot;{AEDA2C60-872C-4CB4-964A-24C301305636}&quot;/&gt;&lt;isInvalidForFieldText val=&quot;0&quot;/&gt;&lt;Image&gt;&lt;filename val=&quot;C:\Users\tdbowman\AppData\Local\Temp\PR\data\asimages\{AEDA2C60-872C-4CB4-964A-24C301305636}_1.png&quot;/&gt;&lt;left val=&quot;53&quot;/&gt;&lt;top val=&quot;167&quot;/&gt;&lt;width val=&quot;612&quot;/&gt;&lt;height val=&quot;76&quot;/&gt;&lt;hasText val=&quot;1&quot;/&gt;&lt;/Image&gt;&lt;/ThreeDShapeInfo&gt;"/>
</p:tagLst>
</file>

<file path=ppt/tags/tag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71.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7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7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7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7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7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1&quot;/&gt;&lt;/TableIndex&gt;&lt;/ShapeTextInfo&gt;"/>
  <p:tag name="HTML_SHAPEINFO" val="&lt;ThreeDShapeInfo&gt;&lt;uuid val=&quot;&quot;/&gt;&lt;isInvalidForFieldText val=&quot;0&quot;/&gt;&lt;Image&gt;&lt;filename val=&quot;C:\Users\tdbowman\AppData\Local\Temp\PR\data\asimages\{9721E529-112E-4131-8D83-A7A8CD1DC8DC}_1.png&quot;/&gt;&lt;left val=&quot;107&quot;/&gt;&lt;top val=&quot;299&quot;/&gt;&lt;width val=&quot;504&quot;/&gt;&lt;height val=&quot;68&quot;/&gt;&lt;hasText val=&quot;1&quot;/&gt;&lt;/Image&gt;&lt;/ThreeDShapeInfo&gt;"/>
</p:tagLst>
</file>

<file path=ppt/tags/tag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8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8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8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8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8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8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8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9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9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9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9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9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9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9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9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9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heme/theme1.xml><?xml version="1.0" encoding="utf-8"?>
<a:theme xmlns:a="http://schemas.openxmlformats.org/drawingml/2006/main" name="DominicanUniv">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ominicanUniv" id="{FAF843F2-ED2B-4843-84AA-C7FDF478511C}" vid="{4BB194CD-8017-3144-A43C-F886E2202E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e51cdec9-811d-471d-bbe6-dd3d8d54c28b}" enabled="0" method="" siteId="{e51cdec9-811d-471d-bbe6-dd3d8d54c28b}" removed="1"/>
</clbl:labelList>
</file>

<file path=docProps/app.xml><?xml version="1.0" encoding="utf-8"?>
<Properties xmlns="http://schemas.openxmlformats.org/officeDocument/2006/extended-properties" xmlns:vt="http://schemas.openxmlformats.org/officeDocument/2006/docPropsVTypes">
  <Template>DominicanUniv</Template>
  <TotalTime>5840</TotalTime>
  <Words>8197</Words>
  <Application>Microsoft Macintosh PowerPoint</Application>
  <PresentationFormat>Widescreen</PresentationFormat>
  <Paragraphs>1006</Paragraphs>
  <Slides>86</Slides>
  <Notes>84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86</vt:i4>
      </vt:variant>
    </vt:vector>
  </HeadingPairs>
  <TitlesOfParts>
    <vt:vector size="96" baseType="lpstr">
      <vt:lpstr>.SF NS</vt:lpstr>
      <vt:lpstr>Arial</vt:lpstr>
      <vt:lpstr>Cabin</vt:lpstr>
      <vt:lpstr>Calibri</vt:lpstr>
      <vt:lpstr>Consolas</vt:lpstr>
      <vt:lpstr>Google Sans</vt:lpstr>
      <vt:lpstr>sohne</vt:lpstr>
      <vt:lpstr>Ubuntu Mono</vt:lpstr>
      <vt:lpstr>Wingdings</vt:lpstr>
      <vt:lpstr>DominicanUniv</vt:lpstr>
      <vt:lpstr>AI &amp; LLM with</vt:lpstr>
      <vt:lpstr>Intro Survey</vt:lpstr>
      <vt:lpstr>Workshop Info:</vt:lpstr>
      <vt:lpstr>Who is Dr. B?</vt:lpstr>
      <vt:lpstr>Words to remember…</vt:lpstr>
      <vt:lpstr>Useful Free Software</vt:lpstr>
      <vt:lpstr>Sign up for Free Accounts</vt:lpstr>
      <vt:lpstr>Step back and think about procedures (flow)</vt:lpstr>
      <vt:lpstr>Programming Languages</vt:lpstr>
      <vt:lpstr>Pseudocode</vt:lpstr>
      <vt:lpstr>Rocks</vt:lpstr>
      <vt:lpstr>Python Syntax</vt:lpstr>
      <vt:lpstr>---&gt;</vt:lpstr>
      <vt:lpstr>Python Block Syntax</vt:lpstr>
      <vt:lpstr>Storing Information</vt:lpstr>
      <vt:lpstr>Variables - Case Sensitivity</vt:lpstr>
      <vt:lpstr>Assignment Statement</vt:lpstr>
      <vt:lpstr>Assignment Statement (cont)</vt:lpstr>
      <vt:lpstr>Python - Basic Data Types</vt:lpstr>
      <vt:lpstr>Casting Values</vt:lpstr>
      <vt:lpstr>Python - Numbers &amp; Expressions</vt:lpstr>
      <vt:lpstr>Math - Order of Operations</vt:lpstr>
      <vt:lpstr>Keywords in Python</vt:lpstr>
      <vt:lpstr>Basic Concatenation (examples)</vt:lpstr>
      <vt:lpstr>LOGIC with the     if … else</vt:lpstr>
      <vt:lpstr>if … else    Comparison of values example using   ==</vt:lpstr>
      <vt:lpstr>if … elif … else</vt:lpstr>
      <vt:lpstr>if … elif … else</vt:lpstr>
      <vt:lpstr>List of Built-in Functions</vt:lpstr>
      <vt:lpstr>User-Defined Functions </vt:lpstr>
      <vt:lpstr>Function Parameters</vt:lpstr>
      <vt:lpstr>Simple Addition Function</vt:lpstr>
      <vt:lpstr>Returning one Value (instead of printing)</vt:lpstr>
      <vt:lpstr>Scope</vt:lpstr>
      <vt:lpstr>Scope (cont)</vt:lpstr>
      <vt:lpstr>Loops</vt:lpstr>
      <vt:lpstr>While Loop</vt:lpstr>
      <vt:lpstr>Loops and User-Defined Function</vt:lpstr>
      <vt:lpstr>for Loop</vt:lpstr>
      <vt:lpstr>for Loop</vt:lpstr>
      <vt:lpstr>break</vt:lpstr>
      <vt:lpstr>continue</vt:lpstr>
      <vt:lpstr>pass</vt:lpstr>
      <vt:lpstr>empty string</vt:lpstr>
      <vt:lpstr>Data Structure</vt:lpstr>
      <vt:lpstr>Lists ---  []</vt:lpstr>
      <vt:lpstr>Creating Lists – []</vt:lpstr>
      <vt:lpstr>Accessing data from our lists</vt:lpstr>
      <vt:lpstr>List of lists</vt:lpstr>
      <vt:lpstr>Tuple ---&gt;  ()</vt:lpstr>
      <vt:lpstr>Creating Tuples</vt:lpstr>
      <vt:lpstr>isinstance()</vt:lpstr>
      <vt:lpstr>set ---&gt;  {}</vt:lpstr>
      <vt:lpstr>Dictionary {}</vt:lpstr>
      <vt:lpstr>Dictionary {} - Described</vt:lpstr>
      <vt:lpstr>Dictionary - Retrieving Data</vt:lpstr>
      <vt:lpstr>Dictionary - Updating/Adding Data</vt:lpstr>
      <vt:lpstr>Dictionary - Iterating through</vt:lpstr>
      <vt:lpstr>CSV Files (Comma Separated Value)</vt:lpstr>
      <vt:lpstr>JSON: JavaScript Object Notation</vt:lpstr>
      <vt:lpstr>Modules</vt:lpstr>
      <vt:lpstr>Importing</vt:lpstr>
      <vt:lpstr>Package</vt:lpstr>
      <vt:lpstr>PowerPoint Presentation</vt:lpstr>
      <vt:lpstr>NumPy Library for Python</vt:lpstr>
      <vt:lpstr>Pandas – Preprocessing</vt:lpstr>
      <vt:lpstr>Pandas – Data Preprocessing Steps</vt:lpstr>
      <vt:lpstr>Pandas – Preprocessing Steps</vt:lpstr>
      <vt:lpstr>Pandas Library for Python</vt:lpstr>
      <vt:lpstr>Pandas DataFrames</vt:lpstr>
      <vt:lpstr>Pandas - Import Data from File</vt:lpstr>
      <vt:lpstr>Pandas - Tutorial</vt:lpstr>
      <vt:lpstr>seaborn Library for Python</vt:lpstr>
      <vt:lpstr>Pandas: 10 min to pandas</vt:lpstr>
      <vt:lpstr>Machine Learning</vt:lpstr>
      <vt:lpstr>Machine Learning</vt:lpstr>
      <vt:lpstr>Machine Learning</vt:lpstr>
      <vt:lpstr>Machine Learning</vt:lpstr>
      <vt:lpstr>Machine Learning</vt:lpstr>
      <vt:lpstr>Tutorial: Machine Learning</vt:lpstr>
      <vt:lpstr>Tutorial: Machine Learning</vt:lpstr>
      <vt:lpstr>Machine Learning – Good Resources</vt:lpstr>
      <vt:lpstr>Machine Learning vs Deep Learning</vt:lpstr>
      <vt:lpstr>Machine Learning vs Deep Learning</vt:lpstr>
      <vt:lpstr>Machine Learning vs Deep Learning</vt:lpstr>
      <vt:lpstr>Machine Learning vs Deep Learning</vt:lpstr>
    </vt:vector>
  </TitlesOfParts>
  <Company>Wayne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Crystal Mott</dc:creator>
  <cp:lastModifiedBy>Bowman, Timothy</cp:lastModifiedBy>
  <cp:revision>246</cp:revision>
  <dcterms:created xsi:type="dcterms:W3CDTF">2015-09-23T15:06:39Z</dcterms:created>
  <dcterms:modified xsi:type="dcterms:W3CDTF">2024-08-13T13:35:22Z</dcterms:modified>
</cp:coreProperties>
</file>